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4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1" r:id="rId5"/>
    <p:sldMasterId id="2147483688" r:id="rId6"/>
    <p:sldMasterId id="2147483700" r:id="rId7"/>
    <p:sldMasterId id="2147483717" r:id="rId8"/>
  </p:sldMasterIdLst>
  <p:notesMasterIdLst>
    <p:notesMasterId r:id="rId28"/>
  </p:notesMasterIdLst>
  <p:handoutMasterIdLst>
    <p:handoutMasterId r:id="rId29"/>
  </p:handoutMasterIdLst>
  <p:sldIdLst>
    <p:sldId id="348" r:id="rId9"/>
    <p:sldId id="413" r:id="rId10"/>
    <p:sldId id="423" r:id="rId11"/>
    <p:sldId id="415" r:id="rId12"/>
    <p:sldId id="445" r:id="rId13"/>
    <p:sldId id="612" r:id="rId14"/>
    <p:sldId id="417" r:id="rId15"/>
    <p:sldId id="619" r:id="rId16"/>
    <p:sldId id="418" r:id="rId17"/>
    <p:sldId id="613" r:id="rId18"/>
    <p:sldId id="419" r:id="rId19"/>
    <p:sldId id="614" r:id="rId20"/>
    <p:sldId id="615" r:id="rId21"/>
    <p:sldId id="620" r:id="rId22"/>
    <p:sldId id="621" r:id="rId23"/>
    <p:sldId id="622" r:id="rId24"/>
    <p:sldId id="616" r:id="rId25"/>
    <p:sldId id="617" r:id="rId26"/>
    <p:sldId id="618" r:id="rId27"/>
  </p:sldIdLst>
  <p:sldSz cx="12192000" cy="6858000"/>
  <p:notesSz cx="6858000" cy="9144000"/>
  <p:embeddedFontLst>
    <p:embeddedFont>
      <p:font typeface="Ara Alharbi Syria-Alqusair" panose="020B0604020202020204" charset="-78"/>
      <p:regular r:id="rId30"/>
    </p:embeddedFont>
    <p:embeddedFont>
      <p:font typeface="Arial Rounded MT Bold" panose="020F0704030504030204" pitchFamily="34" charset="0"/>
      <p:regular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Calibri Light" panose="020F0302020204030204" pitchFamily="34" charset="0"/>
      <p:regular r:id="rId36"/>
      <p:italic r:id="rId37"/>
    </p:embeddedFont>
    <p:embeddedFont>
      <p:font typeface="El Messiri" panose="00000500000000000000" charset="-78"/>
      <p:regular r:id="rId38"/>
      <p:bold r:id="rId39"/>
    </p:embeddedFont>
    <p:embeddedFont>
      <p:font typeface="Helvetica" panose="020B0604020202020204" pitchFamily="34" charset="0"/>
      <p:regular r:id="rId40"/>
      <p:bold r:id="rId41"/>
      <p:italic r:id="rId42"/>
      <p:boldItalic r:id="rId43"/>
    </p:embeddedFont>
    <p:embeddedFont>
      <p:font typeface="Lato Medium" panose="020F0502020204030203" pitchFamily="34" charset="0"/>
      <p:regular r:id="rId44"/>
      <p:italic r:id="rId45"/>
    </p:embeddedFont>
    <p:embeddedFont>
      <p:font typeface="Segoe UI" panose="020B0502040204020203" pitchFamily="34" charset="0"/>
      <p:regular r:id="rId46"/>
      <p:bold r:id="rId47"/>
      <p:italic r:id="rId48"/>
      <p:boldItalic r:id="rId49"/>
    </p:embeddedFont>
    <p:embeddedFont>
      <p:font typeface="Trebuchet MS" panose="020B0603020202020204" pitchFamily="34" charset="0"/>
      <p:regular r:id="rId50"/>
      <p:bold r:id="rId51"/>
      <p:italic r:id="rId52"/>
      <p:boldItalic r:id="rId5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3864"/>
    <a:srgbClr val="4C287F"/>
    <a:srgbClr val="FFFFFF"/>
    <a:srgbClr val="115E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font" Target="fonts/font10.fntdata"/><Relationship Id="rId21" Type="http://schemas.openxmlformats.org/officeDocument/2006/relationships/slide" Target="slides/slide13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font" Target="fonts/font21.fntdata"/><Relationship Id="rId55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9" Type="http://schemas.openxmlformats.org/officeDocument/2006/relationships/handoutMaster" Target="handoutMasters/handoutMaster1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font" Target="fonts/font24.fntdata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56" Type="http://schemas.openxmlformats.org/officeDocument/2006/relationships/theme" Target="theme/theme1.xml"/><Relationship Id="rId8" Type="http://schemas.openxmlformats.org/officeDocument/2006/relationships/slideMaster" Target="slideMasters/slideMaster5.xml"/><Relationship Id="rId51" Type="http://schemas.openxmlformats.org/officeDocument/2006/relationships/font" Target="fonts/font22.fntdata"/><Relationship Id="rId3" Type="http://schemas.openxmlformats.org/officeDocument/2006/relationships/customXml" Target="../customXml/item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0" Type="http://schemas.openxmlformats.org/officeDocument/2006/relationships/slide" Target="slides/slide12.xml"/><Relationship Id="rId41" Type="http://schemas.openxmlformats.org/officeDocument/2006/relationships/font" Target="fonts/font12.fntdata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7.fntdata"/><Relationship Id="rId49" Type="http://schemas.openxmlformats.org/officeDocument/2006/relationships/font" Target="fonts/font20.fntdata"/><Relationship Id="rId57" Type="http://schemas.openxmlformats.org/officeDocument/2006/relationships/tableStyles" Target="tableStyles.xml"/><Relationship Id="rId10" Type="http://schemas.openxmlformats.org/officeDocument/2006/relationships/slide" Target="slides/slide2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font" Target="fonts/font2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EE67FD9-D852-4DBF-87F9-011229FDE9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D29BC0-DD5F-4782-91C7-5C08C36B7F8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54B7A0-9195-4044-93AC-7F77C8E55446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0FB115-6EAC-4A44-B8DD-B10ADE396A6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5D3E5B-3D5C-495A-A32C-859334C7F23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643963-6288-4408-B2D4-9273854A38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8860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F663D1-B600-4A09-80E1-4234D96897ED}" type="datetimeFigureOut">
              <a:rPr lang="en-US" smtClean="0"/>
              <a:t>6/7/2022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4A1202-B189-48E6-979D-CFBA6D37D8E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00599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165151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89718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352800" y="4760306"/>
            <a:ext cx="2743200" cy="365125"/>
          </a:xfrm>
          <a:prstGeom prst="rect">
            <a:avLst/>
          </a:prstGeom>
        </p:spPr>
        <p:txBody>
          <a:bodyPr/>
          <a:lstStyle/>
          <a:p>
            <a:fld id="{EF7A4847-1429-4C08-8A23-5482BC855CE8}" type="datetimeFigureOut">
              <a:rPr lang="en-US" smtClean="0"/>
              <a:t>6/7/2022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D367CF-52EB-4749-B2AB-6AD5499987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266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352800" y="4760306"/>
            <a:ext cx="2743200" cy="365125"/>
          </a:xfrm>
          <a:prstGeom prst="rect">
            <a:avLst/>
          </a:prstGeom>
        </p:spPr>
        <p:txBody>
          <a:bodyPr/>
          <a:lstStyle/>
          <a:p>
            <a:fld id="{EF7A4847-1429-4C08-8A23-5482BC855CE8}" type="datetimeFigureOut">
              <a:rPr lang="en-US" smtClean="0"/>
              <a:t>6/7/2022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D367CF-52EB-4749-B2AB-6AD5499987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278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352800" y="4760306"/>
            <a:ext cx="2743200" cy="365125"/>
          </a:xfrm>
          <a:prstGeom prst="rect">
            <a:avLst/>
          </a:prstGeom>
        </p:spPr>
        <p:txBody>
          <a:bodyPr/>
          <a:lstStyle/>
          <a:p>
            <a:fld id="{EF7A4847-1429-4C08-8A23-5482BC855CE8}" type="datetimeFigureOut">
              <a:rPr lang="en-US" smtClean="0"/>
              <a:t>6/7/2022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D367CF-52EB-4749-B2AB-6AD5499987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678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352800" y="4760306"/>
            <a:ext cx="2743200" cy="365125"/>
          </a:xfrm>
          <a:prstGeom prst="rect">
            <a:avLst/>
          </a:prstGeom>
        </p:spPr>
        <p:txBody>
          <a:bodyPr/>
          <a:lstStyle/>
          <a:p>
            <a:fld id="{EF7A4847-1429-4C08-8A23-5482BC855CE8}" type="datetimeFigureOut">
              <a:rPr lang="en-US" smtClean="0"/>
              <a:t>6/7/2022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D367CF-52EB-4749-B2AB-6AD5499987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0357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91950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fld id="{01831081-B931-4B96-85C3-2EBCA021A05C}" type="datetimeFigureOut">
              <a:rPr lang="en-US" smtClean="0"/>
              <a:t>6/7/2022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2678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fld id="{01831081-B931-4B96-85C3-2EBCA021A05C}" type="datetimeFigureOut">
              <a:rPr lang="en-US" smtClean="0"/>
              <a:t>6/7/2022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3139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fld id="{01831081-B931-4B96-85C3-2EBCA021A05C}" type="datetimeFigureOut">
              <a:rPr lang="en-US" smtClean="0"/>
              <a:t>6/7/2022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5953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fld id="{01831081-B931-4B96-85C3-2EBCA021A05C}" type="datetimeFigureOut">
              <a:rPr lang="en-US" smtClean="0"/>
              <a:t>6/7/2022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3923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fld id="{01831081-B931-4B96-85C3-2EBCA021A05C}" type="datetimeFigureOut">
              <a:rPr lang="en-US" smtClean="0"/>
              <a:t>6/7/2022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9761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fld id="{01831081-B931-4B96-85C3-2EBCA021A05C}" type="datetimeFigureOut">
              <a:rPr lang="en-US" smtClean="0"/>
              <a:t>6/7/2022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090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and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8199" y="6356350"/>
            <a:ext cx="5662353" cy="501650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rgbClr val="4C287F"/>
                </a:solidFill>
                <a:latin typeface="El Messiri" panose="00000500000000000000" pitchFamily="50" charset="-78"/>
                <a:cs typeface="El Messiri" panose="00000500000000000000" pitchFamily="50" charset="-78"/>
              </a:defRPr>
            </a:lvl1pPr>
          </a:lstStyle>
          <a:p>
            <a:pPr algn="l"/>
            <a:r>
              <a:rPr lang="en-US" dirty="0"/>
              <a:t>Dr. Rao Muhammad Adeel Nawab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El Messiri" panose="00000500000000000000" pitchFamily="50" charset="-78"/>
                <a:cs typeface="El Messiri" panose="00000500000000000000" pitchFamily="50" charset="-78"/>
              </a:defRPr>
            </a:lvl1pPr>
            <a:lvl2pPr algn="r">
              <a:defRPr>
                <a:solidFill>
                  <a:srgbClr val="4C287F"/>
                </a:solidFill>
                <a:latin typeface="El Messiri" panose="00000500000000000000" pitchFamily="50" charset="-78"/>
                <a:cs typeface="El Messiri" panose="00000500000000000000" pitchFamily="50" charset="-78"/>
              </a:defRPr>
            </a:lvl2pPr>
          </a:lstStyle>
          <a:p>
            <a:pPr lvl="1"/>
            <a:fld id="{F2D367CF-52EB-4749-B2AB-6AD54999878A}" type="slidenum">
              <a:rPr lang="en-US" smtClean="0"/>
              <a:pPr lvl="1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5415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fld id="{01831081-B931-4B96-85C3-2EBCA021A05C}" type="datetimeFigureOut">
              <a:rPr lang="en-US" smtClean="0"/>
              <a:t>6/7/2022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1956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fld id="{01831081-B931-4B96-85C3-2EBCA021A05C}" type="datetimeFigureOut">
              <a:rPr lang="en-US" smtClean="0"/>
              <a:t>6/7/2022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6495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fld id="{01831081-B931-4B96-85C3-2EBCA021A05C}" type="datetimeFigureOut">
              <a:rPr lang="en-US" smtClean="0"/>
              <a:t>6/7/2022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43375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fld id="{01831081-B931-4B96-85C3-2EBCA021A05C}" type="datetimeFigureOut">
              <a:rPr lang="en-US" smtClean="0"/>
              <a:t>6/7/2022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126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fld id="{01831081-B931-4B96-85C3-2EBCA021A05C}" type="datetimeFigureOut">
              <a:rPr lang="en-US" smtClean="0"/>
              <a:t>6/7/2022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84230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02850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816037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19283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599044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9141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ll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38199" y="6356350"/>
            <a:ext cx="5662353" cy="501650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rgbClr val="4C287F"/>
                </a:solidFill>
                <a:latin typeface="El Messiri" panose="00000500000000000000" pitchFamily="50" charset="-78"/>
                <a:cs typeface="El Messiri" panose="00000500000000000000" pitchFamily="50" charset="-78"/>
              </a:defRPr>
            </a:lvl1pPr>
          </a:lstStyle>
          <a:p>
            <a:pPr algn="l"/>
            <a:r>
              <a:rPr lang="en-US" dirty="0"/>
              <a:t>Dr. Rao Muhammad Adeel Nawab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El Messiri" panose="00000500000000000000" pitchFamily="50" charset="-78"/>
                <a:cs typeface="El Messiri" panose="00000500000000000000" pitchFamily="50" charset="-78"/>
              </a:defRPr>
            </a:lvl1pPr>
            <a:lvl2pPr algn="r">
              <a:defRPr>
                <a:solidFill>
                  <a:srgbClr val="4C287F"/>
                </a:solidFill>
                <a:latin typeface="El Messiri" panose="00000500000000000000" pitchFamily="50" charset="-78"/>
                <a:cs typeface="El Messiri" panose="00000500000000000000" pitchFamily="50" charset="-78"/>
              </a:defRPr>
            </a:lvl2pPr>
          </a:lstStyle>
          <a:p>
            <a:pPr lvl="1"/>
            <a:fld id="{F2D367CF-52EB-4749-B2AB-6AD54999878A}" type="slidenum">
              <a:rPr lang="en-US" smtClean="0"/>
              <a:pPr lvl="1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73917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076785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09224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92034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162680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034805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75863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97122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29FCC530-1934-43C0-A90C-C527AA7D0AA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56802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29FCC530-1934-43C0-A90C-C527AA7D0AA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58900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29FCC530-1934-43C0-A90C-C527AA7D0AA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291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352800" y="4760306"/>
            <a:ext cx="2743200" cy="365125"/>
          </a:xfrm>
          <a:prstGeom prst="rect">
            <a:avLst/>
          </a:prstGeom>
        </p:spPr>
        <p:txBody>
          <a:bodyPr/>
          <a:lstStyle/>
          <a:p>
            <a:fld id="{EF7A4847-1429-4C08-8A23-5482BC855CE8}" type="datetimeFigureOut">
              <a:rPr lang="en-US" smtClean="0"/>
              <a:t>6/7/2022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D367CF-52EB-4749-B2AB-6AD5499987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75906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29FCC530-1934-43C0-A90C-C527AA7D0AA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360385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29FCC530-1934-43C0-A90C-C527AA7D0AA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237224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29FCC530-1934-43C0-A90C-C527AA7D0AA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05547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29FCC530-1934-43C0-A90C-C527AA7D0AA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62153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29FCC530-1934-43C0-A90C-C527AA7D0AA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056463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29FCC530-1934-43C0-A90C-C527AA7D0AA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486087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29FCC530-1934-43C0-A90C-C527AA7D0AA0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782297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939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513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2451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352800" y="4760306"/>
            <a:ext cx="2743200" cy="365125"/>
          </a:xfrm>
          <a:prstGeom prst="rect">
            <a:avLst/>
          </a:prstGeom>
        </p:spPr>
        <p:txBody>
          <a:bodyPr/>
          <a:lstStyle/>
          <a:p>
            <a:fld id="{EF7A4847-1429-4C08-8A23-5482BC855CE8}" type="datetimeFigureOut">
              <a:rPr lang="en-US" smtClean="0"/>
              <a:t>6/7/2022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D367CF-52EB-4749-B2AB-6AD5499987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86345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256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lIns="91398" tIns="45699" rIns="91398" bIns="45699"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lIns="91398" tIns="45699" rIns="91398" bIns="45699"/>
          <a:lstStyle>
            <a:lvl1pPr marL="0" indent="0" algn="ctr">
              <a:buNone/>
              <a:defRPr sz="2400"/>
            </a:lvl1pPr>
            <a:lvl2pPr marL="456996" indent="0" algn="ctr">
              <a:buNone/>
              <a:defRPr sz="2000"/>
            </a:lvl2pPr>
            <a:lvl3pPr marL="913989" indent="0" algn="ctr">
              <a:buNone/>
              <a:defRPr sz="1800"/>
            </a:lvl3pPr>
            <a:lvl4pPr marL="1370982" indent="0" algn="ctr">
              <a:buNone/>
              <a:defRPr sz="1600"/>
            </a:lvl4pPr>
            <a:lvl5pPr marL="1827978" indent="0" algn="ctr">
              <a:buNone/>
              <a:defRPr sz="1600"/>
            </a:lvl5pPr>
            <a:lvl6pPr marL="2284971" indent="0" algn="ctr">
              <a:buNone/>
              <a:defRPr sz="1600"/>
            </a:lvl6pPr>
            <a:lvl7pPr marL="2741964" indent="0" algn="ctr">
              <a:buNone/>
              <a:defRPr sz="1600"/>
            </a:lvl7pPr>
            <a:lvl8pPr marL="3198960" indent="0" algn="ctr">
              <a:buNone/>
              <a:defRPr sz="1600"/>
            </a:lvl8pPr>
            <a:lvl9pPr marL="3655955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352800" y="4760309"/>
            <a:ext cx="2743200" cy="365125"/>
          </a:xfrm>
          <a:prstGeom prst="rect">
            <a:avLst/>
          </a:prstGeom>
        </p:spPr>
        <p:txBody>
          <a:bodyPr lIns="91398" tIns="45699" rIns="91398" bIns="45699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3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3"/>
            <a:ext cx="2743200" cy="365125"/>
          </a:xfrm>
          <a:prstGeom prst="rect">
            <a:avLst/>
          </a:prstGeom>
        </p:spPr>
        <p:txBody>
          <a:bodyPr/>
          <a:lstStyle/>
          <a:p>
            <a:fld id="{F2D367CF-52EB-4749-B2AB-6AD54999878A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928116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82981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512002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100433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842930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864775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004077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84298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3482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352800" y="4760306"/>
            <a:ext cx="2743200" cy="365125"/>
          </a:xfrm>
          <a:prstGeom prst="rect">
            <a:avLst/>
          </a:prstGeom>
        </p:spPr>
        <p:txBody>
          <a:bodyPr/>
          <a:lstStyle/>
          <a:p>
            <a:fld id="{EF7A4847-1429-4C08-8A23-5482BC855CE8}" type="datetimeFigureOut">
              <a:rPr lang="en-US" smtClean="0"/>
              <a:t>6/7/2022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D367CF-52EB-4749-B2AB-6AD5499987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56372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537567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836055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00745" y="479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19254" y="4610994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Dr. Rao Muhammad Adeel Nawab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22327" y="4745931"/>
            <a:ext cx="2743200" cy="365125"/>
          </a:xfrm>
          <a:prstGeom prst="rect">
            <a:avLst/>
          </a:prstGeom>
        </p:spPr>
        <p:txBody>
          <a:bodyPr/>
          <a:lstStyle/>
          <a:p>
            <a:fld id="{97A29102-7592-442B-911E-89EB0A6543D5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6851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352800" y="4760306"/>
            <a:ext cx="2743200" cy="365125"/>
          </a:xfrm>
          <a:prstGeom prst="rect">
            <a:avLst/>
          </a:prstGeom>
        </p:spPr>
        <p:txBody>
          <a:bodyPr/>
          <a:lstStyle/>
          <a:p>
            <a:fld id="{EF7A4847-1429-4C08-8A23-5482BC855CE8}" type="datetimeFigureOut">
              <a:rPr lang="en-US" smtClean="0"/>
              <a:t>6/7/2022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D367CF-52EB-4749-B2AB-6AD5499987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343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3352800" y="4760306"/>
            <a:ext cx="2743200" cy="365125"/>
          </a:xfrm>
          <a:prstGeom prst="rect">
            <a:avLst/>
          </a:prstGeom>
        </p:spPr>
        <p:txBody>
          <a:bodyPr/>
          <a:lstStyle/>
          <a:p>
            <a:fld id="{EF7A4847-1429-4C08-8A23-5482BC855CE8}" type="datetimeFigureOut">
              <a:rPr lang="en-US" smtClean="0"/>
              <a:t>6/7/2022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D367CF-52EB-4749-B2AB-6AD5499987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900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352800" y="4760306"/>
            <a:ext cx="2743200" cy="365125"/>
          </a:xfrm>
          <a:prstGeom prst="rect">
            <a:avLst/>
          </a:prstGeom>
        </p:spPr>
        <p:txBody>
          <a:bodyPr/>
          <a:lstStyle/>
          <a:p>
            <a:fld id="{EF7A4847-1429-4C08-8A23-5482BC855CE8}" type="datetimeFigureOut">
              <a:rPr lang="en-US" smtClean="0"/>
              <a:t>6/7/2022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D367CF-52EB-4749-B2AB-6AD5499987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899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51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9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/><Relationship Id="rId3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8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3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62.xml"/><Relationship Id="rId5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61.xml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CD0890-4D5C-496A-ABB2-2F3D946F57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830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7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/>
          <p:cNvSpPr txBox="1">
            <a:spLocks/>
          </p:cNvSpPr>
          <p:nvPr userDrawn="1"/>
        </p:nvSpPr>
        <p:spPr>
          <a:xfrm>
            <a:off x="764757" y="6288087"/>
            <a:ext cx="5662353" cy="5016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2400" b="0" i="0" kern="1200">
                <a:solidFill>
                  <a:srgbClr val="4C287F"/>
                </a:solidFill>
                <a:latin typeface="El Messiri" panose="00000500000000000000" pitchFamily="50" charset="-78"/>
                <a:ea typeface="+mn-ea"/>
                <a:cs typeface="El Messiri" panose="00000500000000000000" pitchFamily="50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Dr. Rao Muhammad Adeel Nawab</a:t>
            </a: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610600" y="6288087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El Messiri" panose="00000500000000000000" pitchFamily="50" charset="-78"/>
                <a:ea typeface="+mn-ea"/>
                <a:cs typeface="El Messiri" panose="00000500000000000000" pitchFamily="50" charset="-78"/>
              </a:defRPr>
            </a:lvl1pPr>
            <a:lvl2pPr marL="457200" algn="r" defTabSz="914400" rtl="0" eaLnBrk="1" latinLnBrk="0" hangingPunct="1">
              <a:defRPr sz="1800" kern="1200">
                <a:solidFill>
                  <a:srgbClr val="4C287F"/>
                </a:solidFill>
                <a:latin typeface="El Messiri" panose="00000500000000000000" pitchFamily="50" charset="-78"/>
                <a:ea typeface="+mn-ea"/>
                <a:cs typeface="El Messiri" panose="00000500000000000000" pitchFamily="50" charset="-78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fld id="{F2D367CF-52EB-4749-B2AB-6AD54999878A}" type="slidenum">
              <a:rPr lang="en-US" b="1" smtClean="0">
                <a:latin typeface="Segoe UI" panose="020B0502040204020203" pitchFamily="34" charset="0"/>
                <a:cs typeface="Segoe UI" panose="020B0502040204020203" pitchFamily="34" charset="0"/>
              </a:rPr>
              <a:pPr lvl="1"/>
              <a:t>‹#›</a:t>
            </a:fld>
            <a:endParaRPr lang="en-US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866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/>
          <p:cNvSpPr txBox="1">
            <a:spLocks/>
          </p:cNvSpPr>
          <p:nvPr/>
        </p:nvSpPr>
        <p:spPr>
          <a:xfrm>
            <a:off x="764757" y="6288087"/>
            <a:ext cx="5662353" cy="5016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2400" b="0" i="0" kern="1200">
                <a:solidFill>
                  <a:srgbClr val="4C287F"/>
                </a:solidFill>
                <a:latin typeface="El Messiri" panose="00000500000000000000" pitchFamily="50" charset="-78"/>
                <a:ea typeface="+mn-ea"/>
                <a:cs typeface="El Messiri" panose="00000500000000000000" pitchFamily="50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Dr. Rao Muhammad Adeel Nawab</a:t>
            </a:r>
          </a:p>
        </p:txBody>
      </p:sp>
      <p:sp>
        <p:nvSpPr>
          <p:cNvPr id="10" name="Slide Number Placeholder 5"/>
          <p:cNvSpPr txBox="1">
            <a:spLocks/>
          </p:cNvSpPr>
          <p:nvPr/>
        </p:nvSpPr>
        <p:spPr>
          <a:xfrm>
            <a:off x="8610600" y="6288087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El Messiri" panose="00000500000000000000" pitchFamily="50" charset="-78"/>
                <a:ea typeface="+mn-ea"/>
                <a:cs typeface="El Messiri" panose="00000500000000000000" pitchFamily="50" charset="-78"/>
              </a:defRPr>
            </a:lvl1pPr>
            <a:lvl2pPr marL="457200" algn="r" defTabSz="914400" rtl="0" eaLnBrk="1" latinLnBrk="0" hangingPunct="1">
              <a:defRPr sz="1800" kern="1200">
                <a:solidFill>
                  <a:srgbClr val="4C287F"/>
                </a:solidFill>
                <a:latin typeface="El Messiri" panose="00000500000000000000" pitchFamily="50" charset="-78"/>
                <a:ea typeface="+mn-ea"/>
                <a:cs typeface="El Messiri" panose="00000500000000000000" pitchFamily="50" charset="-78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fld id="{F2D367CF-52EB-4749-B2AB-6AD54999878A}" type="slidenum">
              <a:rPr lang="en-US" b="1" smtClean="0">
                <a:latin typeface="Segoe UI" panose="020B0502040204020203" pitchFamily="34" charset="0"/>
                <a:cs typeface="Segoe UI" panose="020B0502040204020203" pitchFamily="34" charset="0"/>
              </a:rPr>
              <a:pPr lvl="1"/>
              <a:t>‹#›</a:t>
            </a:fld>
            <a:endParaRPr lang="en-US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5788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 txBox="1">
            <a:spLocks/>
          </p:cNvSpPr>
          <p:nvPr userDrawn="1"/>
        </p:nvSpPr>
        <p:spPr>
          <a:xfrm>
            <a:off x="838200" y="6288087"/>
            <a:ext cx="5588910" cy="5016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2400" b="0" i="0" kern="1200">
                <a:solidFill>
                  <a:srgbClr val="4C287F"/>
                </a:solidFill>
                <a:latin typeface="El Messiri" panose="00000500000000000000" pitchFamily="50" charset="-78"/>
                <a:ea typeface="+mn-ea"/>
                <a:cs typeface="El Messiri" panose="00000500000000000000" pitchFamily="50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Lato Medium" charset="0"/>
                <a:ea typeface="Lato Medium" panose="020F0502020204030203" pitchFamily="34" charset="0"/>
                <a:cs typeface="Lato Medium" charset="0"/>
              </a:rPr>
              <a:t>Dr. Rao Muhammad Adeel Nawab</a:t>
            </a:r>
          </a:p>
        </p:txBody>
      </p:sp>
      <p:sp>
        <p:nvSpPr>
          <p:cNvPr id="3" name="Slide Number Placeholder 5"/>
          <p:cNvSpPr txBox="1">
            <a:spLocks/>
          </p:cNvSpPr>
          <p:nvPr userDrawn="1"/>
        </p:nvSpPr>
        <p:spPr>
          <a:xfrm>
            <a:off x="8646180" y="6288087"/>
            <a:ext cx="270762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El Messiri" panose="00000500000000000000" pitchFamily="50" charset="-78"/>
                <a:ea typeface="+mn-ea"/>
                <a:cs typeface="El Messiri" panose="00000500000000000000" pitchFamily="50" charset="-78"/>
              </a:defRPr>
            </a:lvl1pPr>
            <a:lvl2pPr marL="457200" algn="r" defTabSz="914400" rtl="0" eaLnBrk="1" latinLnBrk="0" hangingPunct="1">
              <a:defRPr sz="1800" kern="1200">
                <a:solidFill>
                  <a:srgbClr val="4C287F"/>
                </a:solidFill>
                <a:latin typeface="El Messiri" panose="00000500000000000000" pitchFamily="50" charset="-78"/>
                <a:ea typeface="+mn-ea"/>
                <a:cs typeface="El Messiri" panose="00000500000000000000" pitchFamily="50" charset="-78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fld id="{F2D367CF-52EB-4749-B2AB-6AD54999878A}" type="slidenum">
              <a:rPr lang="en-US" b="1" smtClean="0">
                <a:latin typeface="Segoe UI" panose="020B0502040204020203" pitchFamily="34" charset="0"/>
                <a:cs typeface="Segoe UI" panose="020B0502040204020203" pitchFamily="34" charset="0"/>
              </a:rPr>
              <a:pPr lvl="1"/>
              <a:t>‹#›</a:t>
            </a:fld>
            <a:endParaRPr lang="en-US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1467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/>
          <p:cNvSpPr txBox="1">
            <a:spLocks/>
          </p:cNvSpPr>
          <p:nvPr/>
        </p:nvSpPr>
        <p:spPr>
          <a:xfrm>
            <a:off x="764757" y="6288087"/>
            <a:ext cx="5662353" cy="5016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2400" b="0" i="0" kern="1200">
                <a:solidFill>
                  <a:srgbClr val="4C287F"/>
                </a:solidFill>
                <a:latin typeface="El Messiri" panose="00000500000000000000" pitchFamily="50" charset="-78"/>
                <a:ea typeface="+mn-ea"/>
                <a:cs typeface="El Messiri" panose="00000500000000000000" pitchFamily="50" charset="-78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Dr. Rao Muhammad Adeel Nawab</a:t>
            </a:r>
          </a:p>
        </p:txBody>
      </p:sp>
      <p:sp>
        <p:nvSpPr>
          <p:cNvPr id="10" name="Slide Number Placeholder 5"/>
          <p:cNvSpPr txBox="1">
            <a:spLocks/>
          </p:cNvSpPr>
          <p:nvPr/>
        </p:nvSpPr>
        <p:spPr>
          <a:xfrm>
            <a:off x="8610600" y="6288087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El Messiri" panose="00000500000000000000" pitchFamily="50" charset="-78"/>
                <a:ea typeface="+mn-ea"/>
                <a:cs typeface="El Messiri" panose="00000500000000000000" pitchFamily="50" charset="-78"/>
              </a:defRPr>
            </a:lvl1pPr>
            <a:lvl2pPr marL="457200" algn="r" defTabSz="914400" rtl="0" eaLnBrk="1" latinLnBrk="0" hangingPunct="1">
              <a:defRPr sz="1800" kern="1200">
                <a:solidFill>
                  <a:srgbClr val="4C287F"/>
                </a:solidFill>
                <a:latin typeface="El Messiri" panose="00000500000000000000" pitchFamily="50" charset="-78"/>
                <a:ea typeface="+mn-ea"/>
                <a:cs typeface="El Messiri" panose="00000500000000000000" pitchFamily="50" charset="-78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fld id="{F2D367CF-52EB-4749-B2AB-6AD54999878A}" type="slidenum">
              <a:rPr lang="en-US" b="1" smtClean="0">
                <a:latin typeface="Segoe UI" panose="020B0502040204020203" pitchFamily="34" charset="0"/>
                <a:cs typeface="Segoe UI" panose="020B0502040204020203" pitchFamily="34" charset="0"/>
              </a:rPr>
              <a:pPr lvl="1"/>
              <a:t>‹#›</a:t>
            </a:fld>
            <a:endParaRPr lang="en-US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126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37693" y="2621310"/>
            <a:ext cx="1191661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ur-PK" sz="9600" dirty="0">
                <a:solidFill>
                  <a:srgbClr val="4C287F"/>
                </a:solidFill>
                <a:latin typeface="Ara Alharbi Syria-Alqusair" panose="00000500000000000000" pitchFamily="2" charset="-78"/>
                <a:cs typeface="Ara Alharbi Syria-Alqusair" panose="00000500000000000000" pitchFamily="2" charset="-78"/>
              </a:rPr>
              <a:t>بِسْمِ اللهِ الرَّحْمٰنِ الرَّحِيْمِ</a:t>
            </a:r>
            <a:endParaRPr lang="en-US" sz="9600" dirty="0">
              <a:solidFill>
                <a:srgbClr val="4C287F"/>
              </a:solidFill>
              <a:latin typeface="Ara Alharbi Syria-Alqusair" panose="00000500000000000000" pitchFamily="2" charset="-78"/>
              <a:cs typeface="Ara Alharbi Syria-Alqusair" panose="00000500000000000000" pitchFamily="2" charset="-78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09600" y="2057400"/>
            <a:ext cx="10972800" cy="0"/>
          </a:xfrm>
          <a:prstGeom prst="line">
            <a:avLst/>
          </a:prstGeom>
          <a:ln w="76200">
            <a:solidFill>
              <a:srgbClr val="4C28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609600" y="4754880"/>
            <a:ext cx="10972800" cy="0"/>
          </a:xfrm>
          <a:prstGeom prst="line">
            <a:avLst/>
          </a:prstGeom>
          <a:ln w="76200">
            <a:solidFill>
              <a:srgbClr val="4C28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633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5">
            <a:extLst>
              <a:ext uri="{FF2B5EF4-FFF2-40B4-BE49-F238E27FC236}">
                <a16:creationId xmlns:a16="http://schemas.microsoft.com/office/drawing/2014/main" id="{0C720790-9A16-46A1-975D-9E38DBFF83D8}"/>
              </a:ext>
            </a:extLst>
          </p:cNvPr>
          <p:cNvSpPr/>
          <p:nvPr/>
        </p:nvSpPr>
        <p:spPr>
          <a:xfrm>
            <a:off x="838199" y="2004364"/>
            <a:ext cx="10515601" cy="3786836"/>
          </a:xfrm>
          <a:custGeom>
            <a:avLst/>
            <a:gdLst>
              <a:gd name="connsiteX0" fmla="*/ 0 w 12344400"/>
              <a:gd name="connsiteY0" fmla="*/ 0 h 1885239"/>
              <a:gd name="connsiteX1" fmla="*/ 12344400 w 12344400"/>
              <a:gd name="connsiteY1" fmla="*/ 0 h 1885239"/>
              <a:gd name="connsiteX2" fmla="*/ 12344400 w 12344400"/>
              <a:gd name="connsiteY2" fmla="*/ 1885239 h 1885239"/>
              <a:gd name="connsiteX3" fmla="*/ 0 w 12344400"/>
              <a:gd name="connsiteY3" fmla="*/ 1885239 h 1885239"/>
              <a:gd name="connsiteX4" fmla="*/ 0 w 12344400"/>
              <a:gd name="connsiteY4" fmla="*/ 0 h 1885239"/>
              <a:gd name="connsiteX0" fmla="*/ 0 w 12344400"/>
              <a:gd name="connsiteY0" fmla="*/ 0 h 1885239"/>
              <a:gd name="connsiteX1" fmla="*/ 12344400 w 12344400"/>
              <a:gd name="connsiteY1" fmla="*/ 0 h 1885239"/>
              <a:gd name="connsiteX2" fmla="*/ 10229850 w 12344400"/>
              <a:gd name="connsiteY2" fmla="*/ 1856664 h 1885239"/>
              <a:gd name="connsiteX3" fmla="*/ 0 w 12344400"/>
              <a:gd name="connsiteY3" fmla="*/ 1885239 h 1885239"/>
              <a:gd name="connsiteX4" fmla="*/ 0 w 12344400"/>
              <a:gd name="connsiteY4" fmla="*/ 0 h 1885239"/>
              <a:gd name="connsiteX0" fmla="*/ 0 w 11736461"/>
              <a:gd name="connsiteY0" fmla="*/ 0 h 1885239"/>
              <a:gd name="connsiteX1" fmla="*/ 11736461 w 11736461"/>
              <a:gd name="connsiteY1" fmla="*/ 0 h 1885239"/>
              <a:gd name="connsiteX2" fmla="*/ 10229850 w 11736461"/>
              <a:gd name="connsiteY2" fmla="*/ 1856664 h 1885239"/>
              <a:gd name="connsiteX3" fmla="*/ 0 w 11736461"/>
              <a:gd name="connsiteY3" fmla="*/ 1885239 h 1885239"/>
              <a:gd name="connsiteX4" fmla="*/ 0 w 11736461"/>
              <a:gd name="connsiteY4" fmla="*/ 0 h 1885239"/>
              <a:gd name="connsiteX0" fmla="*/ 0 w 11736461"/>
              <a:gd name="connsiteY0" fmla="*/ 0 h 1885239"/>
              <a:gd name="connsiteX1" fmla="*/ 11736461 w 11736461"/>
              <a:gd name="connsiteY1" fmla="*/ 0 h 1885239"/>
              <a:gd name="connsiteX2" fmla="*/ 10953268 w 11736461"/>
              <a:gd name="connsiteY2" fmla="*/ 1862967 h 1885239"/>
              <a:gd name="connsiteX3" fmla="*/ 0 w 11736461"/>
              <a:gd name="connsiteY3" fmla="*/ 1885239 h 1885239"/>
              <a:gd name="connsiteX4" fmla="*/ 0 w 11736461"/>
              <a:gd name="connsiteY4" fmla="*/ 0 h 1885239"/>
              <a:gd name="connsiteX0" fmla="*/ 0 w 11171842"/>
              <a:gd name="connsiteY0" fmla="*/ 6303 h 1891542"/>
              <a:gd name="connsiteX1" fmla="*/ 11171842 w 11171842"/>
              <a:gd name="connsiteY1" fmla="*/ 0 h 1891542"/>
              <a:gd name="connsiteX2" fmla="*/ 10953268 w 11171842"/>
              <a:gd name="connsiteY2" fmla="*/ 1869270 h 1891542"/>
              <a:gd name="connsiteX3" fmla="*/ 0 w 11171842"/>
              <a:gd name="connsiteY3" fmla="*/ 1891542 h 1891542"/>
              <a:gd name="connsiteX4" fmla="*/ 0 w 11171842"/>
              <a:gd name="connsiteY4" fmla="*/ 6303 h 1891542"/>
              <a:gd name="connsiteX0" fmla="*/ 0 w 11013043"/>
              <a:gd name="connsiteY0" fmla="*/ 0 h 1885239"/>
              <a:gd name="connsiteX1" fmla="*/ 11013043 w 11013043"/>
              <a:gd name="connsiteY1" fmla="*/ 0 h 1885239"/>
              <a:gd name="connsiteX2" fmla="*/ 10953268 w 11013043"/>
              <a:gd name="connsiteY2" fmla="*/ 1862967 h 1885239"/>
              <a:gd name="connsiteX3" fmla="*/ 0 w 11013043"/>
              <a:gd name="connsiteY3" fmla="*/ 1885239 h 1885239"/>
              <a:gd name="connsiteX4" fmla="*/ 0 w 11013043"/>
              <a:gd name="connsiteY4" fmla="*/ 0 h 1885239"/>
              <a:gd name="connsiteX0" fmla="*/ 0 w 10977754"/>
              <a:gd name="connsiteY0" fmla="*/ 0 h 1885239"/>
              <a:gd name="connsiteX1" fmla="*/ 10977754 w 10977754"/>
              <a:gd name="connsiteY1" fmla="*/ 0 h 1885239"/>
              <a:gd name="connsiteX2" fmla="*/ 10953268 w 10977754"/>
              <a:gd name="connsiteY2" fmla="*/ 1862967 h 1885239"/>
              <a:gd name="connsiteX3" fmla="*/ 0 w 10977754"/>
              <a:gd name="connsiteY3" fmla="*/ 1885239 h 1885239"/>
              <a:gd name="connsiteX4" fmla="*/ 0 w 10977754"/>
              <a:gd name="connsiteY4" fmla="*/ 0 h 1885239"/>
              <a:gd name="connsiteX0" fmla="*/ 0 w 10977754"/>
              <a:gd name="connsiteY0" fmla="*/ 0 h 1885239"/>
              <a:gd name="connsiteX1" fmla="*/ 10977754 w 10977754"/>
              <a:gd name="connsiteY1" fmla="*/ 0 h 1885239"/>
              <a:gd name="connsiteX2" fmla="*/ 10970912 w 10977754"/>
              <a:gd name="connsiteY2" fmla="*/ 1862967 h 1885239"/>
              <a:gd name="connsiteX3" fmla="*/ 0 w 10977754"/>
              <a:gd name="connsiteY3" fmla="*/ 1885239 h 1885239"/>
              <a:gd name="connsiteX4" fmla="*/ 0 w 10977754"/>
              <a:gd name="connsiteY4" fmla="*/ 0 h 188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7754" h="1885239">
                <a:moveTo>
                  <a:pt x="0" y="0"/>
                </a:moveTo>
                <a:lnTo>
                  <a:pt x="10977754" y="0"/>
                </a:lnTo>
                <a:cubicBezTo>
                  <a:pt x="10975473" y="620989"/>
                  <a:pt x="10973193" y="1241978"/>
                  <a:pt x="10970912" y="1862967"/>
                </a:cubicBezTo>
                <a:lnTo>
                  <a:pt x="0" y="1885239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28" name="Inhaltsplatzhalter 4">
            <a:extLst>
              <a:ext uri="{FF2B5EF4-FFF2-40B4-BE49-F238E27FC236}">
                <a16:creationId xmlns:a16="http://schemas.microsoft.com/office/drawing/2014/main" id="{D4827AC6-34FB-4B4F-AA71-5A2F4155ACA3}"/>
              </a:ext>
            </a:extLst>
          </p:cNvPr>
          <p:cNvSpPr txBox="1">
            <a:spLocks/>
          </p:cNvSpPr>
          <p:nvPr/>
        </p:nvSpPr>
        <p:spPr>
          <a:xfrm>
            <a:off x="1651988" y="2825515"/>
            <a:ext cx="9465368" cy="95923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fr-FR" sz="3000" b="1" dirty="0">
                <a:solidFill>
                  <a:schemeClr val="accent1">
                    <a:lumMod val="50000"/>
                  </a:schemeClr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</a:t>
            </a:r>
          </a:p>
          <a:p>
            <a:pPr marL="0" indent="0" algn="just">
              <a:buNone/>
            </a:pPr>
            <a:endParaRPr lang="en-US" sz="3000" b="1" dirty="0">
              <a:solidFill>
                <a:schemeClr val="accent1">
                  <a:lumMod val="50000"/>
                </a:schemeClr>
              </a:solidFill>
              <a:latin typeface="+mn-lt"/>
              <a:ea typeface="Lato Heavy" panose="020B0604020202020204" charset="0"/>
              <a:cs typeface="Segoe UI" panose="020B0502040204020203" pitchFamily="34" charset="0"/>
            </a:endParaRPr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5CAA705D-C127-49F9-B242-2104DB78096B}"/>
              </a:ext>
            </a:extLst>
          </p:cNvPr>
          <p:cNvSpPr txBox="1">
            <a:spLocks/>
          </p:cNvSpPr>
          <p:nvPr/>
        </p:nvSpPr>
        <p:spPr>
          <a:xfrm>
            <a:off x="838199" y="30056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base"/>
            <a:r>
              <a:rPr lang="en-US" sz="4000" b="1" u="sng" dirty="0"/>
              <a:t>Applications of Face Recognition Technology.</a:t>
            </a:r>
            <a:endParaRPr lang="en-US" b="1" u="sng" dirty="0"/>
          </a:p>
        </p:txBody>
      </p:sp>
      <p:sp>
        <p:nvSpPr>
          <p:cNvPr id="19" name="Inhaltsplatzhalter 4">
            <a:extLst>
              <a:ext uri="{FF2B5EF4-FFF2-40B4-BE49-F238E27FC236}">
                <a16:creationId xmlns:a16="http://schemas.microsoft.com/office/drawing/2014/main" id="{6F7F1033-DAF6-441C-8AD4-3B34EF801D27}"/>
              </a:ext>
            </a:extLst>
          </p:cNvPr>
          <p:cNvSpPr txBox="1">
            <a:spLocks/>
          </p:cNvSpPr>
          <p:nvPr/>
        </p:nvSpPr>
        <p:spPr>
          <a:xfrm>
            <a:off x="1074644" y="2412345"/>
            <a:ext cx="9465368" cy="322755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Information Security</a:t>
            </a:r>
          </a:p>
          <a:p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Access Management</a:t>
            </a:r>
          </a:p>
          <a:p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Biometrics</a:t>
            </a:r>
          </a:p>
          <a:p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Entertainment</a:t>
            </a:r>
          </a:p>
          <a:p>
            <a:pPr marL="0" indent="0" algn="just">
              <a:buNone/>
            </a:pPr>
            <a:endParaRPr lang="en-US" sz="3600" b="1" dirty="0">
              <a:solidFill>
                <a:schemeClr val="accent1">
                  <a:lumMod val="50000"/>
                </a:schemeClr>
              </a:solidFill>
              <a:latin typeface="+mn-lt"/>
              <a:ea typeface="Lato Heavy" panose="020B060402020202020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71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8" grpId="0"/>
      <p:bldP spid="14" grpId="0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arallelogram 12"/>
          <p:cNvSpPr/>
          <p:nvPr/>
        </p:nvSpPr>
        <p:spPr>
          <a:xfrm>
            <a:off x="409213" y="1949396"/>
            <a:ext cx="6519372" cy="2013004"/>
          </a:xfrm>
          <a:prstGeom prst="parallelogram">
            <a:avLst/>
          </a:prstGeom>
          <a:solidFill>
            <a:srgbClr val="F2F2F2"/>
          </a:solidFill>
          <a:ln>
            <a:solidFill>
              <a:srgbClr val="4C2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rtlCol="0" anchor="ctr"/>
          <a:lstStyle/>
          <a:p>
            <a:pPr lvl="0"/>
            <a:endParaRPr lang="en-US" sz="2800" b="1" dirty="0">
              <a:ea typeface="Lato Heavy" panose="020B0604020202020204" charset="0"/>
              <a:cs typeface="Segoe UI" panose="020B0502040204020203" pitchFamily="34" charset="0"/>
            </a:endParaRPr>
          </a:p>
          <a:p>
            <a:pPr lvl="0"/>
            <a:r>
              <a:rPr lang="en-US" sz="2800" b="1" dirty="0">
                <a:solidFill>
                  <a:schemeClr val="tx1"/>
                </a:solidFill>
                <a:cs typeface="Segoe UI" panose="020B0502040204020203" pitchFamily="34" charset="0"/>
              </a:rPr>
              <a:t>Acquiring faces from almost any static camera or video system that generates images of sufficient resolution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endParaRPr lang="en-US" sz="2800" b="1" dirty="0">
              <a:solidFill>
                <a:schemeClr val="tx1"/>
              </a:solidFill>
              <a:ea typeface="Lato Heavy" panose="020B0604020202020204" charset="0"/>
              <a:cs typeface="Segoe UI" panose="020B0502040204020203" pitchFamily="34" charset="0"/>
            </a:endParaRPr>
          </a:p>
        </p:txBody>
      </p:sp>
      <p:sp>
        <p:nvSpPr>
          <p:cNvPr id="7" name="Rectangle: Rounded Corners 15">
            <a:extLst>
              <a:ext uri="{FF2B5EF4-FFF2-40B4-BE49-F238E27FC236}">
                <a16:creationId xmlns:a16="http://schemas.microsoft.com/office/drawing/2014/main" id="{DFF5147E-6DE5-48BE-A60C-D8B92213EAF0}"/>
              </a:ext>
            </a:extLst>
          </p:cNvPr>
          <p:cNvSpPr/>
          <p:nvPr/>
        </p:nvSpPr>
        <p:spPr>
          <a:xfrm>
            <a:off x="2267501" y="1257878"/>
            <a:ext cx="3027386" cy="945069"/>
          </a:xfrm>
          <a:prstGeom prst="roundRect">
            <a:avLst>
              <a:gd name="adj" fmla="val 47436"/>
            </a:avLst>
          </a:prstGeom>
          <a:solidFill>
            <a:srgbClr val="002060"/>
          </a:solidFill>
          <a:ln>
            <a:solidFill>
              <a:srgbClr val="4406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Image Acquisition</a:t>
            </a: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6FDD53B5-5CFB-479A-9A61-AA1330AFE822}"/>
              </a:ext>
            </a:extLst>
          </p:cNvPr>
          <p:cNvSpPr txBox="1">
            <a:spLocks/>
          </p:cNvSpPr>
          <p:nvPr/>
        </p:nvSpPr>
        <p:spPr>
          <a:xfrm>
            <a:off x="848469" y="239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chemeClr val="bg2">
                    <a:lumMod val="1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n-US" sz="3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ABE1195-67F6-4F98-A028-CFF4359AA800}"/>
              </a:ext>
            </a:extLst>
          </p:cNvPr>
          <p:cNvCxnSpPr>
            <a:cxnSpLocks/>
          </p:cNvCxnSpPr>
          <p:nvPr/>
        </p:nvCxnSpPr>
        <p:spPr>
          <a:xfrm>
            <a:off x="888077" y="968991"/>
            <a:ext cx="9112271" cy="0"/>
          </a:xfrm>
          <a:prstGeom prst="line">
            <a:avLst/>
          </a:prstGeom>
          <a:ln w="571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arallelogram 13"/>
          <p:cNvSpPr/>
          <p:nvPr/>
        </p:nvSpPr>
        <p:spPr>
          <a:xfrm>
            <a:off x="4271554" y="4160370"/>
            <a:ext cx="7245532" cy="1870316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rtlCol="0" anchor="ctr"/>
          <a:lstStyle/>
          <a:p>
            <a:pPr lvl="0"/>
            <a:endParaRPr lang="en-US" sz="2800" b="1" dirty="0">
              <a:ea typeface="Lato Heavy" panose="020B0604020202020204" charset="0"/>
              <a:cs typeface="Segoe UI" panose="020B0502040204020203" pitchFamily="34" charset="0"/>
            </a:endParaRPr>
          </a:p>
          <a:p>
            <a:pPr lvl="0"/>
            <a:r>
              <a:rPr lang="en-US" sz="2800" b="1" dirty="0">
                <a:solidFill>
                  <a:schemeClr val="tx1"/>
                </a:solidFill>
                <a:ea typeface="Lato Heavy" panose="020B0604020202020204" charset="0"/>
                <a:cs typeface="Segoe UI" panose="020B0502040204020203" pitchFamily="34" charset="0"/>
              </a:rPr>
              <a:t>Color Images are converted to grayscale.  The presence of Face and eye is detected. Then it is localized… </a:t>
            </a:r>
          </a:p>
        </p:txBody>
      </p:sp>
      <p:sp>
        <p:nvSpPr>
          <p:cNvPr id="15" name="Rectangle: Rounded Corners 15">
            <a:extLst>
              <a:ext uri="{FF2B5EF4-FFF2-40B4-BE49-F238E27FC236}">
                <a16:creationId xmlns:a16="http://schemas.microsoft.com/office/drawing/2014/main" id="{DFF5147E-6DE5-48BE-A60C-D8B92213EAF0}"/>
              </a:ext>
            </a:extLst>
          </p:cNvPr>
          <p:cNvSpPr/>
          <p:nvPr/>
        </p:nvSpPr>
        <p:spPr>
          <a:xfrm>
            <a:off x="6743707" y="3722404"/>
            <a:ext cx="3027386" cy="945069"/>
          </a:xfrm>
          <a:prstGeom prst="roundRect">
            <a:avLst>
              <a:gd name="adj" fmla="val 47436"/>
            </a:avLst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Image Processing</a:t>
            </a:r>
          </a:p>
        </p:txBody>
      </p:sp>
    </p:spTree>
    <p:extLst>
      <p:ext uri="{BB962C8B-B14F-4D97-AF65-F5344CB8AC3E}">
        <p14:creationId xmlns:p14="http://schemas.microsoft.com/office/powerpoint/2010/main" val="4256049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7" grpId="0" animBg="1"/>
      <p:bldP spid="10" grpId="0"/>
      <p:bldP spid="14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arallelogram 12"/>
          <p:cNvSpPr/>
          <p:nvPr/>
        </p:nvSpPr>
        <p:spPr>
          <a:xfrm>
            <a:off x="377129" y="1819885"/>
            <a:ext cx="6519372" cy="2464526"/>
          </a:xfrm>
          <a:prstGeom prst="parallelogram">
            <a:avLst/>
          </a:prstGeom>
          <a:solidFill>
            <a:srgbClr val="F2F2F2"/>
          </a:solidFill>
          <a:ln>
            <a:solidFill>
              <a:srgbClr val="4C28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rtlCol="0" anchor="ctr"/>
          <a:lstStyle/>
          <a:p>
            <a:pPr lvl="0"/>
            <a:endParaRPr lang="en-US" sz="2800" b="1" dirty="0">
              <a:ea typeface="Lato Heavy" panose="020B0604020202020204" charset="0"/>
              <a:cs typeface="Segoe UI" panose="020B0502040204020203" pitchFamily="34" charset="0"/>
            </a:endParaRPr>
          </a:p>
          <a:p>
            <a:pPr lvl="0"/>
            <a:r>
              <a:rPr lang="en-US" sz="2800" b="1" dirty="0">
                <a:solidFill>
                  <a:schemeClr val="tx1"/>
                </a:solidFill>
                <a:ea typeface="Lato Heavy" panose="020B0604020202020204" charset="0"/>
                <a:cs typeface="Segoe UI" panose="020B0502040204020203" pitchFamily="34" charset="0"/>
              </a:rPr>
              <a:t>Features like upper ridges of the eye sockets, sides of the mouth, nose shape and the position of major features relative to each other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endParaRPr lang="en-US" sz="2800" b="1" dirty="0">
              <a:solidFill>
                <a:schemeClr val="tx1"/>
              </a:solidFill>
              <a:ea typeface="Lato Heavy" panose="020B0604020202020204" charset="0"/>
              <a:cs typeface="Segoe UI" panose="020B0502040204020203" pitchFamily="34" charset="0"/>
            </a:endParaRPr>
          </a:p>
        </p:txBody>
      </p:sp>
      <p:sp>
        <p:nvSpPr>
          <p:cNvPr id="7" name="Rectangle: Rounded Corners 15">
            <a:extLst>
              <a:ext uri="{FF2B5EF4-FFF2-40B4-BE49-F238E27FC236}">
                <a16:creationId xmlns:a16="http://schemas.microsoft.com/office/drawing/2014/main" id="{DFF5147E-6DE5-48BE-A60C-D8B92213EAF0}"/>
              </a:ext>
            </a:extLst>
          </p:cNvPr>
          <p:cNvSpPr/>
          <p:nvPr/>
        </p:nvSpPr>
        <p:spPr>
          <a:xfrm>
            <a:off x="2267500" y="1257878"/>
            <a:ext cx="3587867" cy="945069"/>
          </a:xfrm>
          <a:prstGeom prst="roundRect">
            <a:avLst>
              <a:gd name="adj" fmla="val 47436"/>
            </a:avLst>
          </a:prstGeom>
          <a:solidFill>
            <a:srgbClr val="002060"/>
          </a:solidFill>
          <a:ln>
            <a:solidFill>
              <a:srgbClr val="4406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Distinctive Characteristic location</a:t>
            </a: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6FDD53B5-5CFB-479A-9A61-AA1330AFE822}"/>
              </a:ext>
            </a:extLst>
          </p:cNvPr>
          <p:cNvSpPr txBox="1">
            <a:spLocks/>
          </p:cNvSpPr>
          <p:nvPr/>
        </p:nvSpPr>
        <p:spPr>
          <a:xfrm>
            <a:off x="848469" y="239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chemeClr val="bg2">
                    <a:lumMod val="1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n-US" sz="3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ABE1195-67F6-4F98-A028-CFF4359AA800}"/>
              </a:ext>
            </a:extLst>
          </p:cNvPr>
          <p:cNvCxnSpPr>
            <a:cxnSpLocks/>
          </p:cNvCxnSpPr>
          <p:nvPr/>
        </p:nvCxnSpPr>
        <p:spPr>
          <a:xfrm>
            <a:off x="888077" y="968991"/>
            <a:ext cx="9112271" cy="0"/>
          </a:xfrm>
          <a:prstGeom prst="line">
            <a:avLst/>
          </a:prstGeom>
          <a:ln w="571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arallelogram 13"/>
          <p:cNvSpPr/>
          <p:nvPr/>
        </p:nvSpPr>
        <p:spPr>
          <a:xfrm>
            <a:off x="4863889" y="4457360"/>
            <a:ext cx="7245532" cy="1870316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rtlCol="0" anchor="ctr"/>
          <a:lstStyle/>
          <a:p>
            <a:pPr lvl="0"/>
            <a:r>
              <a:rPr lang="en-US" sz="2800" b="1" dirty="0">
                <a:solidFill>
                  <a:schemeClr val="tx1"/>
                </a:solidFill>
                <a:ea typeface="Lato Heavy" panose="020B0604020202020204" charset="0"/>
                <a:cs typeface="Segoe UI" panose="020B0502040204020203" pitchFamily="34" charset="0"/>
              </a:rPr>
              <a:t>It compares the given template/image against all the images. </a:t>
            </a:r>
          </a:p>
        </p:txBody>
      </p:sp>
      <p:sp>
        <p:nvSpPr>
          <p:cNvPr id="15" name="Rectangle: Rounded Corners 15">
            <a:extLst>
              <a:ext uri="{FF2B5EF4-FFF2-40B4-BE49-F238E27FC236}">
                <a16:creationId xmlns:a16="http://schemas.microsoft.com/office/drawing/2014/main" id="{DFF5147E-6DE5-48BE-A60C-D8B92213EAF0}"/>
              </a:ext>
            </a:extLst>
          </p:cNvPr>
          <p:cNvSpPr/>
          <p:nvPr/>
        </p:nvSpPr>
        <p:spPr>
          <a:xfrm>
            <a:off x="6972962" y="3689970"/>
            <a:ext cx="3027386" cy="945069"/>
          </a:xfrm>
          <a:prstGeom prst="roundRect">
            <a:avLst>
              <a:gd name="adj" fmla="val 47436"/>
            </a:avLst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Template matching</a:t>
            </a:r>
          </a:p>
        </p:txBody>
      </p:sp>
    </p:spTree>
    <p:extLst>
      <p:ext uri="{BB962C8B-B14F-4D97-AF65-F5344CB8AC3E}">
        <p14:creationId xmlns:p14="http://schemas.microsoft.com/office/powerpoint/2010/main" val="814193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7" grpId="0" animBg="1"/>
      <p:bldP spid="10" grpId="0"/>
      <p:bldP spid="14" grpId="0" animBg="1"/>
      <p:bldP spid="1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2">
            <a:extLst>
              <a:ext uri="{FF2B5EF4-FFF2-40B4-BE49-F238E27FC236}">
                <a16:creationId xmlns:a16="http://schemas.microsoft.com/office/drawing/2014/main" id="{6FDD53B5-5CFB-479A-9A61-AA1330AFE822}"/>
              </a:ext>
            </a:extLst>
          </p:cNvPr>
          <p:cNvSpPr txBox="1">
            <a:spLocks/>
          </p:cNvSpPr>
          <p:nvPr/>
        </p:nvSpPr>
        <p:spPr>
          <a:xfrm>
            <a:off x="848469" y="239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Arial Rounded MT Bold" panose="020F0704030504030204" pitchFamily="34" charset="0"/>
              </a:rPr>
              <a:t>How Facial Recognition Works</a:t>
            </a:r>
            <a:endParaRPr lang="en-US" sz="3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ABE1195-67F6-4F98-A028-CFF4359AA800}"/>
              </a:ext>
            </a:extLst>
          </p:cNvPr>
          <p:cNvCxnSpPr>
            <a:cxnSpLocks/>
          </p:cNvCxnSpPr>
          <p:nvPr/>
        </p:nvCxnSpPr>
        <p:spPr>
          <a:xfrm>
            <a:off x="888077" y="968991"/>
            <a:ext cx="9112271" cy="0"/>
          </a:xfrm>
          <a:prstGeom prst="line">
            <a:avLst/>
          </a:prstGeom>
          <a:ln w="571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: Rounded Corners 15">
            <a:extLst>
              <a:ext uri="{FF2B5EF4-FFF2-40B4-BE49-F238E27FC236}">
                <a16:creationId xmlns:a16="http://schemas.microsoft.com/office/drawing/2014/main" id="{A439E876-83F9-47A0-8327-DC81BDE97190}"/>
              </a:ext>
            </a:extLst>
          </p:cNvPr>
          <p:cNvSpPr/>
          <p:nvPr/>
        </p:nvSpPr>
        <p:spPr>
          <a:xfrm>
            <a:off x="1208722" y="2059983"/>
            <a:ext cx="3027386" cy="945069"/>
          </a:xfrm>
          <a:prstGeom prst="roundRect">
            <a:avLst>
              <a:gd name="adj" fmla="val 47436"/>
            </a:avLst>
          </a:prstGeom>
          <a:solidFill>
            <a:srgbClr val="002060"/>
          </a:solidFill>
          <a:ln>
            <a:solidFill>
              <a:srgbClr val="4406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Face detection</a:t>
            </a:r>
          </a:p>
        </p:txBody>
      </p:sp>
      <p:sp>
        <p:nvSpPr>
          <p:cNvPr id="19" name="Rectangle: Rounded Corners 15">
            <a:extLst>
              <a:ext uri="{FF2B5EF4-FFF2-40B4-BE49-F238E27FC236}">
                <a16:creationId xmlns:a16="http://schemas.microsoft.com/office/drawing/2014/main" id="{9E4938DC-F85F-402F-A06B-A55F90A2E36E}"/>
              </a:ext>
            </a:extLst>
          </p:cNvPr>
          <p:cNvSpPr/>
          <p:nvPr/>
        </p:nvSpPr>
        <p:spPr>
          <a:xfrm>
            <a:off x="1208722" y="3604035"/>
            <a:ext cx="3027386" cy="945069"/>
          </a:xfrm>
          <a:prstGeom prst="roundRect">
            <a:avLst>
              <a:gd name="adj" fmla="val 47436"/>
            </a:avLst>
          </a:prstGeom>
          <a:solidFill>
            <a:srgbClr val="002060"/>
          </a:solidFill>
          <a:ln>
            <a:solidFill>
              <a:srgbClr val="4406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Features Extraction</a:t>
            </a:r>
          </a:p>
        </p:txBody>
      </p:sp>
      <p:sp>
        <p:nvSpPr>
          <p:cNvPr id="21" name="Rectangle: Rounded Corners 15">
            <a:extLst>
              <a:ext uri="{FF2B5EF4-FFF2-40B4-BE49-F238E27FC236}">
                <a16:creationId xmlns:a16="http://schemas.microsoft.com/office/drawing/2014/main" id="{CDCBB565-E14C-4945-895F-F1B00E063FB8}"/>
              </a:ext>
            </a:extLst>
          </p:cNvPr>
          <p:cNvSpPr/>
          <p:nvPr/>
        </p:nvSpPr>
        <p:spPr>
          <a:xfrm>
            <a:off x="1208722" y="5148088"/>
            <a:ext cx="3027386" cy="945069"/>
          </a:xfrm>
          <a:prstGeom prst="roundRect">
            <a:avLst>
              <a:gd name="adj" fmla="val 47436"/>
            </a:avLst>
          </a:prstGeom>
          <a:solidFill>
            <a:srgbClr val="002060"/>
          </a:solidFill>
          <a:ln>
            <a:solidFill>
              <a:srgbClr val="4406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Face recognition</a:t>
            </a:r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20254CB2-E563-45B6-844C-71A59EC62161}"/>
              </a:ext>
            </a:extLst>
          </p:cNvPr>
          <p:cNvSpPr/>
          <p:nvPr/>
        </p:nvSpPr>
        <p:spPr>
          <a:xfrm>
            <a:off x="2493815" y="3005051"/>
            <a:ext cx="345638" cy="62705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2CB09C3C-CFE9-432C-AA11-C97B555CABBA}"/>
              </a:ext>
            </a:extLst>
          </p:cNvPr>
          <p:cNvSpPr/>
          <p:nvPr/>
        </p:nvSpPr>
        <p:spPr>
          <a:xfrm>
            <a:off x="2493815" y="4549104"/>
            <a:ext cx="345638" cy="62705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597305F-4735-4DF1-BB90-1BDC8AE89774}"/>
              </a:ext>
            </a:extLst>
          </p:cNvPr>
          <p:cNvSpPr txBox="1"/>
          <p:nvPr/>
        </p:nvSpPr>
        <p:spPr>
          <a:xfrm>
            <a:off x="1042737" y="1349485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u="sng" dirty="0">
                <a:latin typeface="Arial Rounded MT Bold" panose="020F0704030504030204" pitchFamily="34" charset="0"/>
              </a:rPr>
              <a:t>Face Recognition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105686-AFF8-4898-B4D3-0655A97C77A6}"/>
              </a:ext>
            </a:extLst>
          </p:cNvPr>
          <p:cNvSpPr txBox="1"/>
          <p:nvPr/>
        </p:nvSpPr>
        <p:spPr>
          <a:xfrm>
            <a:off x="6718041" y="2342147"/>
            <a:ext cx="450668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 Rounded MT Bold" panose="020F0704030504030204" pitchFamily="34" charset="0"/>
              </a:rPr>
              <a:t>Distance between the eyes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 Rounded MT Bold" panose="020F0704030504030204" pitchFamily="34" charset="0"/>
              </a:rPr>
              <a:t>Width of the nose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 Rounded MT Bold" panose="020F0704030504030204" pitchFamily="34" charset="0"/>
              </a:rPr>
              <a:t>Depth of the eye socket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 Rounded MT Bold" panose="020F0704030504030204" pitchFamily="34" charset="0"/>
              </a:rPr>
              <a:t>Jawline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 Rounded MT Bold" panose="020F0704030504030204" pitchFamily="34" charset="0"/>
              </a:rPr>
              <a:t>Chin</a:t>
            </a:r>
          </a:p>
          <a:p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0886199-135D-43EA-A70C-3ECAB290D23D}"/>
              </a:ext>
            </a:extLst>
          </p:cNvPr>
          <p:cNvSpPr txBox="1"/>
          <p:nvPr/>
        </p:nvSpPr>
        <p:spPr>
          <a:xfrm>
            <a:off x="6718041" y="1746396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u="sng" dirty="0">
                <a:latin typeface="Arial Rounded MT Bold" panose="020F0704030504030204" pitchFamily="34" charset="0"/>
              </a:rPr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1735492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8" grpId="0" animBg="1"/>
      <p:bldP spid="19" grpId="0" animBg="1"/>
      <p:bldP spid="21" grpId="0" animBg="1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5">
            <a:extLst>
              <a:ext uri="{FF2B5EF4-FFF2-40B4-BE49-F238E27FC236}">
                <a16:creationId xmlns:a16="http://schemas.microsoft.com/office/drawing/2014/main" id="{46819F52-96D3-4AB2-842E-74CF45D80072}"/>
              </a:ext>
            </a:extLst>
          </p:cNvPr>
          <p:cNvSpPr/>
          <p:nvPr/>
        </p:nvSpPr>
        <p:spPr>
          <a:xfrm>
            <a:off x="838199" y="1861527"/>
            <a:ext cx="10515601" cy="3786836"/>
          </a:xfrm>
          <a:custGeom>
            <a:avLst/>
            <a:gdLst>
              <a:gd name="connsiteX0" fmla="*/ 0 w 12344400"/>
              <a:gd name="connsiteY0" fmla="*/ 0 h 1885239"/>
              <a:gd name="connsiteX1" fmla="*/ 12344400 w 12344400"/>
              <a:gd name="connsiteY1" fmla="*/ 0 h 1885239"/>
              <a:gd name="connsiteX2" fmla="*/ 12344400 w 12344400"/>
              <a:gd name="connsiteY2" fmla="*/ 1885239 h 1885239"/>
              <a:gd name="connsiteX3" fmla="*/ 0 w 12344400"/>
              <a:gd name="connsiteY3" fmla="*/ 1885239 h 1885239"/>
              <a:gd name="connsiteX4" fmla="*/ 0 w 12344400"/>
              <a:gd name="connsiteY4" fmla="*/ 0 h 1885239"/>
              <a:gd name="connsiteX0" fmla="*/ 0 w 12344400"/>
              <a:gd name="connsiteY0" fmla="*/ 0 h 1885239"/>
              <a:gd name="connsiteX1" fmla="*/ 12344400 w 12344400"/>
              <a:gd name="connsiteY1" fmla="*/ 0 h 1885239"/>
              <a:gd name="connsiteX2" fmla="*/ 10229850 w 12344400"/>
              <a:gd name="connsiteY2" fmla="*/ 1856664 h 1885239"/>
              <a:gd name="connsiteX3" fmla="*/ 0 w 12344400"/>
              <a:gd name="connsiteY3" fmla="*/ 1885239 h 1885239"/>
              <a:gd name="connsiteX4" fmla="*/ 0 w 12344400"/>
              <a:gd name="connsiteY4" fmla="*/ 0 h 1885239"/>
              <a:gd name="connsiteX0" fmla="*/ 0 w 11736461"/>
              <a:gd name="connsiteY0" fmla="*/ 0 h 1885239"/>
              <a:gd name="connsiteX1" fmla="*/ 11736461 w 11736461"/>
              <a:gd name="connsiteY1" fmla="*/ 0 h 1885239"/>
              <a:gd name="connsiteX2" fmla="*/ 10229850 w 11736461"/>
              <a:gd name="connsiteY2" fmla="*/ 1856664 h 1885239"/>
              <a:gd name="connsiteX3" fmla="*/ 0 w 11736461"/>
              <a:gd name="connsiteY3" fmla="*/ 1885239 h 1885239"/>
              <a:gd name="connsiteX4" fmla="*/ 0 w 11736461"/>
              <a:gd name="connsiteY4" fmla="*/ 0 h 1885239"/>
              <a:gd name="connsiteX0" fmla="*/ 0 w 11736461"/>
              <a:gd name="connsiteY0" fmla="*/ 0 h 1885239"/>
              <a:gd name="connsiteX1" fmla="*/ 11736461 w 11736461"/>
              <a:gd name="connsiteY1" fmla="*/ 0 h 1885239"/>
              <a:gd name="connsiteX2" fmla="*/ 10953268 w 11736461"/>
              <a:gd name="connsiteY2" fmla="*/ 1862967 h 1885239"/>
              <a:gd name="connsiteX3" fmla="*/ 0 w 11736461"/>
              <a:gd name="connsiteY3" fmla="*/ 1885239 h 1885239"/>
              <a:gd name="connsiteX4" fmla="*/ 0 w 11736461"/>
              <a:gd name="connsiteY4" fmla="*/ 0 h 1885239"/>
              <a:gd name="connsiteX0" fmla="*/ 0 w 11171842"/>
              <a:gd name="connsiteY0" fmla="*/ 6303 h 1891542"/>
              <a:gd name="connsiteX1" fmla="*/ 11171842 w 11171842"/>
              <a:gd name="connsiteY1" fmla="*/ 0 h 1891542"/>
              <a:gd name="connsiteX2" fmla="*/ 10953268 w 11171842"/>
              <a:gd name="connsiteY2" fmla="*/ 1869270 h 1891542"/>
              <a:gd name="connsiteX3" fmla="*/ 0 w 11171842"/>
              <a:gd name="connsiteY3" fmla="*/ 1891542 h 1891542"/>
              <a:gd name="connsiteX4" fmla="*/ 0 w 11171842"/>
              <a:gd name="connsiteY4" fmla="*/ 6303 h 1891542"/>
              <a:gd name="connsiteX0" fmla="*/ 0 w 11013043"/>
              <a:gd name="connsiteY0" fmla="*/ 0 h 1885239"/>
              <a:gd name="connsiteX1" fmla="*/ 11013043 w 11013043"/>
              <a:gd name="connsiteY1" fmla="*/ 0 h 1885239"/>
              <a:gd name="connsiteX2" fmla="*/ 10953268 w 11013043"/>
              <a:gd name="connsiteY2" fmla="*/ 1862967 h 1885239"/>
              <a:gd name="connsiteX3" fmla="*/ 0 w 11013043"/>
              <a:gd name="connsiteY3" fmla="*/ 1885239 h 1885239"/>
              <a:gd name="connsiteX4" fmla="*/ 0 w 11013043"/>
              <a:gd name="connsiteY4" fmla="*/ 0 h 1885239"/>
              <a:gd name="connsiteX0" fmla="*/ 0 w 10977754"/>
              <a:gd name="connsiteY0" fmla="*/ 0 h 1885239"/>
              <a:gd name="connsiteX1" fmla="*/ 10977754 w 10977754"/>
              <a:gd name="connsiteY1" fmla="*/ 0 h 1885239"/>
              <a:gd name="connsiteX2" fmla="*/ 10953268 w 10977754"/>
              <a:gd name="connsiteY2" fmla="*/ 1862967 h 1885239"/>
              <a:gd name="connsiteX3" fmla="*/ 0 w 10977754"/>
              <a:gd name="connsiteY3" fmla="*/ 1885239 h 1885239"/>
              <a:gd name="connsiteX4" fmla="*/ 0 w 10977754"/>
              <a:gd name="connsiteY4" fmla="*/ 0 h 1885239"/>
              <a:gd name="connsiteX0" fmla="*/ 0 w 10977754"/>
              <a:gd name="connsiteY0" fmla="*/ 0 h 1885239"/>
              <a:gd name="connsiteX1" fmla="*/ 10977754 w 10977754"/>
              <a:gd name="connsiteY1" fmla="*/ 0 h 1885239"/>
              <a:gd name="connsiteX2" fmla="*/ 10970912 w 10977754"/>
              <a:gd name="connsiteY2" fmla="*/ 1862967 h 1885239"/>
              <a:gd name="connsiteX3" fmla="*/ 0 w 10977754"/>
              <a:gd name="connsiteY3" fmla="*/ 1885239 h 1885239"/>
              <a:gd name="connsiteX4" fmla="*/ 0 w 10977754"/>
              <a:gd name="connsiteY4" fmla="*/ 0 h 188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7754" h="1885239">
                <a:moveTo>
                  <a:pt x="0" y="0"/>
                </a:moveTo>
                <a:lnTo>
                  <a:pt x="10977754" y="0"/>
                </a:lnTo>
                <a:cubicBezTo>
                  <a:pt x="10975473" y="620989"/>
                  <a:pt x="10973193" y="1241978"/>
                  <a:pt x="10970912" y="1862967"/>
                </a:cubicBezTo>
                <a:lnTo>
                  <a:pt x="0" y="1885239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6FDD53B5-5CFB-479A-9A61-AA1330AFE822}"/>
              </a:ext>
            </a:extLst>
          </p:cNvPr>
          <p:cNvSpPr txBox="1">
            <a:spLocks/>
          </p:cNvSpPr>
          <p:nvPr/>
        </p:nvSpPr>
        <p:spPr>
          <a:xfrm>
            <a:off x="788323" y="53596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Face Detection using Haar Cascade</a:t>
            </a:r>
          </a:p>
          <a:p>
            <a:br>
              <a:rPr lang="en-US" b="1" dirty="0"/>
            </a:br>
            <a:endParaRPr lang="en-US" b="1" dirty="0">
              <a:latin typeface="+mn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ABE1195-67F6-4F98-A028-CFF4359AA800}"/>
              </a:ext>
            </a:extLst>
          </p:cNvPr>
          <p:cNvCxnSpPr>
            <a:cxnSpLocks/>
          </p:cNvCxnSpPr>
          <p:nvPr/>
        </p:nvCxnSpPr>
        <p:spPr>
          <a:xfrm>
            <a:off x="888077" y="968991"/>
            <a:ext cx="9112271" cy="0"/>
          </a:xfrm>
          <a:prstGeom prst="line">
            <a:avLst/>
          </a:prstGeom>
          <a:ln w="571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AD8109F-06C6-4D0C-94CB-DCB830229D4C}"/>
              </a:ext>
            </a:extLst>
          </p:cNvPr>
          <p:cNvSpPr txBox="1"/>
          <p:nvPr/>
        </p:nvSpPr>
        <p:spPr>
          <a:xfrm flipH="1">
            <a:off x="1188985" y="2277617"/>
            <a:ext cx="7819987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solidFill>
                  <a:srgbClr val="203864"/>
                </a:solidFill>
              </a:rPr>
              <a:t>Why Haar Cascade?</a:t>
            </a:r>
          </a:p>
          <a:p>
            <a:endParaRPr lang="en-US" sz="2800" b="1" u="sng" dirty="0">
              <a:solidFill>
                <a:srgbClr val="203864"/>
              </a:solidFill>
            </a:endParaRPr>
          </a:p>
          <a:p>
            <a:pPr algn="l"/>
            <a:r>
              <a:rPr lang="en-US" sz="2800" b="1" dirty="0">
                <a:solidFill>
                  <a:srgbClr val="203864"/>
                </a:solidFill>
              </a:rPr>
              <a:t>Tough question, but we’ll just go through 2 metrics that are important :</a:t>
            </a:r>
          </a:p>
          <a:p>
            <a:pPr algn="l"/>
            <a:endParaRPr lang="en-US" sz="2800" b="1" dirty="0">
              <a:solidFill>
                <a:srgbClr val="203864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203864"/>
                </a:solidFill>
              </a:rPr>
              <a:t>computation time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203864"/>
                </a:solidFill>
              </a:rPr>
              <a:t>the accuracy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29198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5">
            <a:extLst>
              <a:ext uri="{FF2B5EF4-FFF2-40B4-BE49-F238E27FC236}">
                <a16:creationId xmlns:a16="http://schemas.microsoft.com/office/drawing/2014/main" id="{46819F52-96D3-4AB2-842E-74CF45D80072}"/>
              </a:ext>
            </a:extLst>
          </p:cNvPr>
          <p:cNvSpPr/>
          <p:nvPr/>
        </p:nvSpPr>
        <p:spPr>
          <a:xfrm>
            <a:off x="838199" y="1861527"/>
            <a:ext cx="10515601" cy="3786836"/>
          </a:xfrm>
          <a:custGeom>
            <a:avLst/>
            <a:gdLst>
              <a:gd name="connsiteX0" fmla="*/ 0 w 12344400"/>
              <a:gd name="connsiteY0" fmla="*/ 0 h 1885239"/>
              <a:gd name="connsiteX1" fmla="*/ 12344400 w 12344400"/>
              <a:gd name="connsiteY1" fmla="*/ 0 h 1885239"/>
              <a:gd name="connsiteX2" fmla="*/ 12344400 w 12344400"/>
              <a:gd name="connsiteY2" fmla="*/ 1885239 h 1885239"/>
              <a:gd name="connsiteX3" fmla="*/ 0 w 12344400"/>
              <a:gd name="connsiteY3" fmla="*/ 1885239 h 1885239"/>
              <a:gd name="connsiteX4" fmla="*/ 0 w 12344400"/>
              <a:gd name="connsiteY4" fmla="*/ 0 h 1885239"/>
              <a:gd name="connsiteX0" fmla="*/ 0 w 12344400"/>
              <a:gd name="connsiteY0" fmla="*/ 0 h 1885239"/>
              <a:gd name="connsiteX1" fmla="*/ 12344400 w 12344400"/>
              <a:gd name="connsiteY1" fmla="*/ 0 h 1885239"/>
              <a:gd name="connsiteX2" fmla="*/ 10229850 w 12344400"/>
              <a:gd name="connsiteY2" fmla="*/ 1856664 h 1885239"/>
              <a:gd name="connsiteX3" fmla="*/ 0 w 12344400"/>
              <a:gd name="connsiteY3" fmla="*/ 1885239 h 1885239"/>
              <a:gd name="connsiteX4" fmla="*/ 0 w 12344400"/>
              <a:gd name="connsiteY4" fmla="*/ 0 h 1885239"/>
              <a:gd name="connsiteX0" fmla="*/ 0 w 11736461"/>
              <a:gd name="connsiteY0" fmla="*/ 0 h 1885239"/>
              <a:gd name="connsiteX1" fmla="*/ 11736461 w 11736461"/>
              <a:gd name="connsiteY1" fmla="*/ 0 h 1885239"/>
              <a:gd name="connsiteX2" fmla="*/ 10229850 w 11736461"/>
              <a:gd name="connsiteY2" fmla="*/ 1856664 h 1885239"/>
              <a:gd name="connsiteX3" fmla="*/ 0 w 11736461"/>
              <a:gd name="connsiteY3" fmla="*/ 1885239 h 1885239"/>
              <a:gd name="connsiteX4" fmla="*/ 0 w 11736461"/>
              <a:gd name="connsiteY4" fmla="*/ 0 h 1885239"/>
              <a:gd name="connsiteX0" fmla="*/ 0 w 11736461"/>
              <a:gd name="connsiteY0" fmla="*/ 0 h 1885239"/>
              <a:gd name="connsiteX1" fmla="*/ 11736461 w 11736461"/>
              <a:gd name="connsiteY1" fmla="*/ 0 h 1885239"/>
              <a:gd name="connsiteX2" fmla="*/ 10953268 w 11736461"/>
              <a:gd name="connsiteY2" fmla="*/ 1862967 h 1885239"/>
              <a:gd name="connsiteX3" fmla="*/ 0 w 11736461"/>
              <a:gd name="connsiteY3" fmla="*/ 1885239 h 1885239"/>
              <a:gd name="connsiteX4" fmla="*/ 0 w 11736461"/>
              <a:gd name="connsiteY4" fmla="*/ 0 h 1885239"/>
              <a:gd name="connsiteX0" fmla="*/ 0 w 11171842"/>
              <a:gd name="connsiteY0" fmla="*/ 6303 h 1891542"/>
              <a:gd name="connsiteX1" fmla="*/ 11171842 w 11171842"/>
              <a:gd name="connsiteY1" fmla="*/ 0 h 1891542"/>
              <a:gd name="connsiteX2" fmla="*/ 10953268 w 11171842"/>
              <a:gd name="connsiteY2" fmla="*/ 1869270 h 1891542"/>
              <a:gd name="connsiteX3" fmla="*/ 0 w 11171842"/>
              <a:gd name="connsiteY3" fmla="*/ 1891542 h 1891542"/>
              <a:gd name="connsiteX4" fmla="*/ 0 w 11171842"/>
              <a:gd name="connsiteY4" fmla="*/ 6303 h 1891542"/>
              <a:gd name="connsiteX0" fmla="*/ 0 w 11013043"/>
              <a:gd name="connsiteY0" fmla="*/ 0 h 1885239"/>
              <a:gd name="connsiteX1" fmla="*/ 11013043 w 11013043"/>
              <a:gd name="connsiteY1" fmla="*/ 0 h 1885239"/>
              <a:gd name="connsiteX2" fmla="*/ 10953268 w 11013043"/>
              <a:gd name="connsiteY2" fmla="*/ 1862967 h 1885239"/>
              <a:gd name="connsiteX3" fmla="*/ 0 w 11013043"/>
              <a:gd name="connsiteY3" fmla="*/ 1885239 h 1885239"/>
              <a:gd name="connsiteX4" fmla="*/ 0 w 11013043"/>
              <a:gd name="connsiteY4" fmla="*/ 0 h 1885239"/>
              <a:gd name="connsiteX0" fmla="*/ 0 w 10977754"/>
              <a:gd name="connsiteY0" fmla="*/ 0 h 1885239"/>
              <a:gd name="connsiteX1" fmla="*/ 10977754 w 10977754"/>
              <a:gd name="connsiteY1" fmla="*/ 0 h 1885239"/>
              <a:gd name="connsiteX2" fmla="*/ 10953268 w 10977754"/>
              <a:gd name="connsiteY2" fmla="*/ 1862967 h 1885239"/>
              <a:gd name="connsiteX3" fmla="*/ 0 w 10977754"/>
              <a:gd name="connsiteY3" fmla="*/ 1885239 h 1885239"/>
              <a:gd name="connsiteX4" fmla="*/ 0 w 10977754"/>
              <a:gd name="connsiteY4" fmla="*/ 0 h 1885239"/>
              <a:gd name="connsiteX0" fmla="*/ 0 w 10977754"/>
              <a:gd name="connsiteY0" fmla="*/ 0 h 1885239"/>
              <a:gd name="connsiteX1" fmla="*/ 10977754 w 10977754"/>
              <a:gd name="connsiteY1" fmla="*/ 0 h 1885239"/>
              <a:gd name="connsiteX2" fmla="*/ 10970912 w 10977754"/>
              <a:gd name="connsiteY2" fmla="*/ 1862967 h 1885239"/>
              <a:gd name="connsiteX3" fmla="*/ 0 w 10977754"/>
              <a:gd name="connsiteY3" fmla="*/ 1885239 h 1885239"/>
              <a:gd name="connsiteX4" fmla="*/ 0 w 10977754"/>
              <a:gd name="connsiteY4" fmla="*/ 0 h 188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7754" h="1885239">
                <a:moveTo>
                  <a:pt x="0" y="0"/>
                </a:moveTo>
                <a:lnTo>
                  <a:pt x="10977754" y="0"/>
                </a:lnTo>
                <a:cubicBezTo>
                  <a:pt x="10975473" y="620989"/>
                  <a:pt x="10973193" y="1241978"/>
                  <a:pt x="10970912" y="1862967"/>
                </a:cubicBezTo>
                <a:lnTo>
                  <a:pt x="0" y="1885239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6FDD53B5-5CFB-479A-9A61-AA1330AFE822}"/>
              </a:ext>
            </a:extLst>
          </p:cNvPr>
          <p:cNvSpPr txBox="1">
            <a:spLocks/>
          </p:cNvSpPr>
          <p:nvPr/>
        </p:nvSpPr>
        <p:spPr>
          <a:xfrm>
            <a:off x="788323" y="53596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Face Detection using Haar Cascade</a:t>
            </a:r>
          </a:p>
          <a:p>
            <a:br>
              <a:rPr lang="en-US" b="1" dirty="0"/>
            </a:br>
            <a:endParaRPr lang="en-US" b="1" dirty="0">
              <a:latin typeface="+mn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ABE1195-67F6-4F98-A028-CFF4359AA800}"/>
              </a:ext>
            </a:extLst>
          </p:cNvPr>
          <p:cNvCxnSpPr>
            <a:cxnSpLocks/>
          </p:cNvCxnSpPr>
          <p:nvPr/>
        </p:nvCxnSpPr>
        <p:spPr>
          <a:xfrm>
            <a:off x="888077" y="968991"/>
            <a:ext cx="9112271" cy="0"/>
          </a:xfrm>
          <a:prstGeom prst="line">
            <a:avLst/>
          </a:prstGeom>
          <a:ln w="571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AD8109F-06C6-4D0C-94CB-DCB830229D4C}"/>
              </a:ext>
            </a:extLst>
          </p:cNvPr>
          <p:cNvSpPr txBox="1"/>
          <p:nvPr/>
        </p:nvSpPr>
        <p:spPr>
          <a:xfrm flipH="1">
            <a:off x="1804805" y="2529544"/>
            <a:ext cx="781998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0" dirty="0">
                <a:solidFill>
                  <a:srgbClr val="203864"/>
                </a:solidFill>
                <a:effectLst/>
              </a:rPr>
              <a:t>Initially, the algorithm needs a lot of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rgbClr val="203864"/>
                </a:solidFill>
                <a:effectLst/>
              </a:rPr>
              <a:t>positive images (images of faces) and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rgbClr val="203864"/>
                </a:solidFill>
                <a:effectLst/>
              </a:rPr>
              <a:t>negative images (images without faces) to train the classifier.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b="1" i="0" dirty="0">
                <a:solidFill>
                  <a:srgbClr val="203864"/>
                </a:solidFill>
                <a:effectLst/>
              </a:rPr>
              <a:t>Then we need to extract features from it.</a:t>
            </a:r>
            <a:endParaRPr lang="en-US" b="1" dirty="0">
              <a:solidFill>
                <a:srgbClr val="2038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492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5">
            <a:extLst>
              <a:ext uri="{FF2B5EF4-FFF2-40B4-BE49-F238E27FC236}">
                <a16:creationId xmlns:a16="http://schemas.microsoft.com/office/drawing/2014/main" id="{46819F52-96D3-4AB2-842E-74CF45D80072}"/>
              </a:ext>
            </a:extLst>
          </p:cNvPr>
          <p:cNvSpPr/>
          <p:nvPr/>
        </p:nvSpPr>
        <p:spPr>
          <a:xfrm>
            <a:off x="838199" y="1861527"/>
            <a:ext cx="10515601" cy="3786836"/>
          </a:xfrm>
          <a:custGeom>
            <a:avLst/>
            <a:gdLst>
              <a:gd name="connsiteX0" fmla="*/ 0 w 12344400"/>
              <a:gd name="connsiteY0" fmla="*/ 0 h 1885239"/>
              <a:gd name="connsiteX1" fmla="*/ 12344400 w 12344400"/>
              <a:gd name="connsiteY1" fmla="*/ 0 h 1885239"/>
              <a:gd name="connsiteX2" fmla="*/ 12344400 w 12344400"/>
              <a:gd name="connsiteY2" fmla="*/ 1885239 h 1885239"/>
              <a:gd name="connsiteX3" fmla="*/ 0 w 12344400"/>
              <a:gd name="connsiteY3" fmla="*/ 1885239 h 1885239"/>
              <a:gd name="connsiteX4" fmla="*/ 0 w 12344400"/>
              <a:gd name="connsiteY4" fmla="*/ 0 h 1885239"/>
              <a:gd name="connsiteX0" fmla="*/ 0 w 12344400"/>
              <a:gd name="connsiteY0" fmla="*/ 0 h 1885239"/>
              <a:gd name="connsiteX1" fmla="*/ 12344400 w 12344400"/>
              <a:gd name="connsiteY1" fmla="*/ 0 h 1885239"/>
              <a:gd name="connsiteX2" fmla="*/ 10229850 w 12344400"/>
              <a:gd name="connsiteY2" fmla="*/ 1856664 h 1885239"/>
              <a:gd name="connsiteX3" fmla="*/ 0 w 12344400"/>
              <a:gd name="connsiteY3" fmla="*/ 1885239 h 1885239"/>
              <a:gd name="connsiteX4" fmla="*/ 0 w 12344400"/>
              <a:gd name="connsiteY4" fmla="*/ 0 h 1885239"/>
              <a:gd name="connsiteX0" fmla="*/ 0 w 11736461"/>
              <a:gd name="connsiteY0" fmla="*/ 0 h 1885239"/>
              <a:gd name="connsiteX1" fmla="*/ 11736461 w 11736461"/>
              <a:gd name="connsiteY1" fmla="*/ 0 h 1885239"/>
              <a:gd name="connsiteX2" fmla="*/ 10229850 w 11736461"/>
              <a:gd name="connsiteY2" fmla="*/ 1856664 h 1885239"/>
              <a:gd name="connsiteX3" fmla="*/ 0 w 11736461"/>
              <a:gd name="connsiteY3" fmla="*/ 1885239 h 1885239"/>
              <a:gd name="connsiteX4" fmla="*/ 0 w 11736461"/>
              <a:gd name="connsiteY4" fmla="*/ 0 h 1885239"/>
              <a:gd name="connsiteX0" fmla="*/ 0 w 11736461"/>
              <a:gd name="connsiteY0" fmla="*/ 0 h 1885239"/>
              <a:gd name="connsiteX1" fmla="*/ 11736461 w 11736461"/>
              <a:gd name="connsiteY1" fmla="*/ 0 h 1885239"/>
              <a:gd name="connsiteX2" fmla="*/ 10953268 w 11736461"/>
              <a:gd name="connsiteY2" fmla="*/ 1862967 h 1885239"/>
              <a:gd name="connsiteX3" fmla="*/ 0 w 11736461"/>
              <a:gd name="connsiteY3" fmla="*/ 1885239 h 1885239"/>
              <a:gd name="connsiteX4" fmla="*/ 0 w 11736461"/>
              <a:gd name="connsiteY4" fmla="*/ 0 h 1885239"/>
              <a:gd name="connsiteX0" fmla="*/ 0 w 11171842"/>
              <a:gd name="connsiteY0" fmla="*/ 6303 h 1891542"/>
              <a:gd name="connsiteX1" fmla="*/ 11171842 w 11171842"/>
              <a:gd name="connsiteY1" fmla="*/ 0 h 1891542"/>
              <a:gd name="connsiteX2" fmla="*/ 10953268 w 11171842"/>
              <a:gd name="connsiteY2" fmla="*/ 1869270 h 1891542"/>
              <a:gd name="connsiteX3" fmla="*/ 0 w 11171842"/>
              <a:gd name="connsiteY3" fmla="*/ 1891542 h 1891542"/>
              <a:gd name="connsiteX4" fmla="*/ 0 w 11171842"/>
              <a:gd name="connsiteY4" fmla="*/ 6303 h 1891542"/>
              <a:gd name="connsiteX0" fmla="*/ 0 w 11013043"/>
              <a:gd name="connsiteY0" fmla="*/ 0 h 1885239"/>
              <a:gd name="connsiteX1" fmla="*/ 11013043 w 11013043"/>
              <a:gd name="connsiteY1" fmla="*/ 0 h 1885239"/>
              <a:gd name="connsiteX2" fmla="*/ 10953268 w 11013043"/>
              <a:gd name="connsiteY2" fmla="*/ 1862967 h 1885239"/>
              <a:gd name="connsiteX3" fmla="*/ 0 w 11013043"/>
              <a:gd name="connsiteY3" fmla="*/ 1885239 h 1885239"/>
              <a:gd name="connsiteX4" fmla="*/ 0 w 11013043"/>
              <a:gd name="connsiteY4" fmla="*/ 0 h 1885239"/>
              <a:gd name="connsiteX0" fmla="*/ 0 w 10977754"/>
              <a:gd name="connsiteY0" fmla="*/ 0 h 1885239"/>
              <a:gd name="connsiteX1" fmla="*/ 10977754 w 10977754"/>
              <a:gd name="connsiteY1" fmla="*/ 0 h 1885239"/>
              <a:gd name="connsiteX2" fmla="*/ 10953268 w 10977754"/>
              <a:gd name="connsiteY2" fmla="*/ 1862967 h 1885239"/>
              <a:gd name="connsiteX3" fmla="*/ 0 w 10977754"/>
              <a:gd name="connsiteY3" fmla="*/ 1885239 h 1885239"/>
              <a:gd name="connsiteX4" fmla="*/ 0 w 10977754"/>
              <a:gd name="connsiteY4" fmla="*/ 0 h 1885239"/>
              <a:gd name="connsiteX0" fmla="*/ 0 w 10977754"/>
              <a:gd name="connsiteY0" fmla="*/ 0 h 1885239"/>
              <a:gd name="connsiteX1" fmla="*/ 10977754 w 10977754"/>
              <a:gd name="connsiteY1" fmla="*/ 0 h 1885239"/>
              <a:gd name="connsiteX2" fmla="*/ 10970912 w 10977754"/>
              <a:gd name="connsiteY2" fmla="*/ 1862967 h 1885239"/>
              <a:gd name="connsiteX3" fmla="*/ 0 w 10977754"/>
              <a:gd name="connsiteY3" fmla="*/ 1885239 h 1885239"/>
              <a:gd name="connsiteX4" fmla="*/ 0 w 10977754"/>
              <a:gd name="connsiteY4" fmla="*/ 0 h 188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7754" h="1885239">
                <a:moveTo>
                  <a:pt x="0" y="0"/>
                </a:moveTo>
                <a:lnTo>
                  <a:pt x="10977754" y="0"/>
                </a:lnTo>
                <a:cubicBezTo>
                  <a:pt x="10975473" y="620989"/>
                  <a:pt x="10973193" y="1241978"/>
                  <a:pt x="10970912" y="1862967"/>
                </a:cubicBezTo>
                <a:lnTo>
                  <a:pt x="0" y="1885239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6FDD53B5-5CFB-479A-9A61-AA1330AFE822}"/>
              </a:ext>
            </a:extLst>
          </p:cNvPr>
          <p:cNvSpPr txBox="1">
            <a:spLocks/>
          </p:cNvSpPr>
          <p:nvPr/>
        </p:nvSpPr>
        <p:spPr>
          <a:xfrm>
            <a:off x="888077" y="2415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Concept of </a:t>
            </a:r>
            <a:r>
              <a:rPr lang="en-US" b="1" dirty="0"/>
              <a:t>Cascade of Classifiers</a:t>
            </a:r>
            <a:r>
              <a:rPr lang="en-US" dirty="0"/>
              <a:t>.</a:t>
            </a:r>
            <a:endParaRPr lang="en-US" b="1" dirty="0">
              <a:latin typeface="+mn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ABE1195-67F6-4F98-A028-CFF4359AA800}"/>
              </a:ext>
            </a:extLst>
          </p:cNvPr>
          <p:cNvCxnSpPr>
            <a:cxnSpLocks/>
          </p:cNvCxnSpPr>
          <p:nvPr/>
        </p:nvCxnSpPr>
        <p:spPr>
          <a:xfrm>
            <a:off x="888077" y="968991"/>
            <a:ext cx="9112271" cy="0"/>
          </a:xfrm>
          <a:prstGeom prst="line">
            <a:avLst/>
          </a:prstGeom>
          <a:ln w="5715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AD8109F-06C6-4D0C-94CB-DCB830229D4C}"/>
              </a:ext>
            </a:extLst>
          </p:cNvPr>
          <p:cNvSpPr txBox="1"/>
          <p:nvPr/>
        </p:nvSpPr>
        <p:spPr>
          <a:xfrm flipH="1">
            <a:off x="1234750" y="2127594"/>
            <a:ext cx="972249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0" dirty="0">
                <a:solidFill>
                  <a:srgbClr val="203864"/>
                </a:solidFill>
                <a:effectLst/>
                <a:latin typeface="Helvetica" panose="020B0604020202020204" pitchFamily="34" charset="0"/>
              </a:rPr>
              <a:t>Instead of applying all the 6000 features on a window, group the features into different stages of classifiers and apply one-by-one.</a:t>
            </a:r>
          </a:p>
          <a:p>
            <a:endParaRPr lang="en-US" sz="2800" b="1" dirty="0">
              <a:solidFill>
                <a:srgbClr val="203864"/>
              </a:solidFill>
              <a:latin typeface="Helvetica" panose="020B0604020202020204" pitchFamily="34" charset="0"/>
            </a:endParaRPr>
          </a:p>
          <a:p>
            <a:r>
              <a:rPr lang="en-US" sz="2800" b="1" i="0" dirty="0">
                <a:solidFill>
                  <a:srgbClr val="203864"/>
                </a:solidFill>
                <a:effectLst/>
                <a:latin typeface="Helvetica" panose="020B0604020202020204" pitchFamily="34" charset="0"/>
              </a:rPr>
              <a:t> (Normally, the first few stages will contain very few features). If a window fails the first stage, discard it. We don't consider the remaining features on it.</a:t>
            </a:r>
            <a:endParaRPr lang="en-US" sz="2800" b="1" dirty="0">
              <a:solidFill>
                <a:srgbClr val="2038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0803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5">
            <a:extLst>
              <a:ext uri="{FF2B5EF4-FFF2-40B4-BE49-F238E27FC236}">
                <a16:creationId xmlns:a16="http://schemas.microsoft.com/office/drawing/2014/main" id="{0C720790-9A16-46A1-975D-9E38DBFF83D8}"/>
              </a:ext>
            </a:extLst>
          </p:cNvPr>
          <p:cNvSpPr/>
          <p:nvPr/>
        </p:nvSpPr>
        <p:spPr>
          <a:xfrm>
            <a:off x="828868" y="1995033"/>
            <a:ext cx="10515601" cy="3786836"/>
          </a:xfrm>
          <a:custGeom>
            <a:avLst/>
            <a:gdLst>
              <a:gd name="connsiteX0" fmla="*/ 0 w 12344400"/>
              <a:gd name="connsiteY0" fmla="*/ 0 h 1885239"/>
              <a:gd name="connsiteX1" fmla="*/ 12344400 w 12344400"/>
              <a:gd name="connsiteY1" fmla="*/ 0 h 1885239"/>
              <a:gd name="connsiteX2" fmla="*/ 12344400 w 12344400"/>
              <a:gd name="connsiteY2" fmla="*/ 1885239 h 1885239"/>
              <a:gd name="connsiteX3" fmla="*/ 0 w 12344400"/>
              <a:gd name="connsiteY3" fmla="*/ 1885239 h 1885239"/>
              <a:gd name="connsiteX4" fmla="*/ 0 w 12344400"/>
              <a:gd name="connsiteY4" fmla="*/ 0 h 1885239"/>
              <a:gd name="connsiteX0" fmla="*/ 0 w 12344400"/>
              <a:gd name="connsiteY0" fmla="*/ 0 h 1885239"/>
              <a:gd name="connsiteX1" fmla="*/ 12344400 w 12344400"/>
              <a:gd name="connsiteY1" fmla="*/ 0 h 1885239"/>
              <a:gd name="connsiteX2" fmla="*/ 10229850 w 12344400"/>
              <a:gd name="connsiteY2" fmla="*/ 1856664 h 1885239"/>
              <a:gd name="connsiteX3" fmla="*/ 0 w 12344400"/>
              <a:gd name="connsiteY3" fmla="*/ 1885239 h 1885239"/>
              <a:gd name="connsiteX4" fmla="*/ 0 w 12344400"/>
              <a:gd name="connsiteY4" fmla="*/ 0 h 1885239"/>
              <a:gd name="connsiteX0" fmla="*/ 0 w 11736461"/>
              <a:gd name="connsiteY0" fmla="*/ 0 h 1885239"/>
              <a:gd name="connsiteX1" fmla="*/ 11736461 w 11736461"/>
              <a:gd name="connsiteY1" fmla="*/ 0 h 1885239"/>
              <a:gd name="connsiteX2" fmla="*/ 10229850 w 11736461"/>
              <a:gd name="connsiteY2" fmla="*/ 1856664 h 1885239"/>
              <a:gd name="connsiteX3" fmla="*/ 0 w 11736461"/>
              <a:gd name="connsiteY3" fmla="*/ 1885239 h 1885239"/>
              <a:gd name="connsiteX4" fmla="*/ 0 w 11736461"/>
              <a:gd name="connsiteY4" fmla="*/ 0 h 1885239"/>
              <a:gd name="connsiteX0" fmla="*/ 0 w 11736461"/>
              <a:gd name="connsiteY0" fmla="*/ 0 h 1885239"/>
              <a:gd name="connsiteX1" fmla="*/ 11736461 w 11736461"/>
              <a:gd name="connsiteY1" fmla="*/ 0 h 1885239"/>
              <a:gd name="connsiteX2" fmla="*/ 10953268 w 11736461"/>
              <a:gd name="connsiteY2" fmla="*/ 1862967 h 1885239"/>
              <a:gd name="connsiteX3" fmla="*/ 0 w 11736461"/>
              <a:gd name="connsiteY3" fmla="*/ 1885239 h 1885239"/>
              <a:gd name="connsiteX4" fmla="*/ 0 w 11736461"/>
              <a:gd name="connsiteY4" fmla="*/ 0 h 1885239"/>
              <a:gd name="connsiteX0" fmla="*/ 0 w 11171842"/>
              <a:gd name="connsiteY0" fmla="*/ 6303 h 1891542"/>
              <a:gd name="connsiteX1" fmla="*/ 11171842 w 11171842"/>
              <a:gd name="connsiteY1" fmla="*/ 0 h 1891542"/>
              <a:gd name="connsiteX2" fmla="*/ 10953268 w 11171842"/>
              <a:gd name="connsiteY2" fmla="*/ 1869270 h 1891542"/>
              <a:gd name="connsiteX3" fmla="*/ 0 w 11171842"/>
              <a:gd name="connsiteY3" fmla="*/ 1891542 h 1891542"/>
              <a:gd name="connsiteX4" fmla="*/ 0 w 11171842"/>
              <a:gd name="connsiteY4" fmla="*/ 6303 h 1891542"/>
              <a:gd name="connsiteX0" fmla="*/ 0 w 11013043"/>
              <a:gd name="connsiteY0" fmla="*/ 0 h 1885239"/>
              <a:gd name="connsiteX1" fmla="*/ 11013043 w 11013043"/>
              <a:gd name="connsiteY1" fmla="*/ 0 h 1885239"/>
              <a:gd name="connsiteX2" fmla="*/ 10953268 w 11013043"/>
              <a:gd name="connsiteY2" fmla="*/ 1862967 h 1885239"/>
              <a:gd name="connsiteX3" fmla="*/ 0 w 11013043"/>
              <a:gd name="connsiteY3" fmla="*/ 1885239 h 1885239"/>
              <a:gd name="connsiteX4" fmla="*/ 0 w 11013043"/>
              <a:gd name="connsiteY4" fmla="*/ 0 h 1885239"/>
              <a:gd name="connsiteX0" fmla="*/ 0 w 10977754"/>
              <a:gd name="connsiteY0" fmla="*/ 0 h 1885239"/>
              <a:gd name="connsiteX1" fmla="*/ 10977754 w 10977754"/>
              <a:gd name="connsiteY1" fmla="*/ 0 h 1885239"/>
              <a:gd name="connsiteX2" fmla="*/ 10953268 w 10977754"/>
              <a:gd name="connsiteY2" fmla="*/ 1862967 h 1885239"/>
              <a:gd name="connsiteX3" fmla="*/ 0 w 10977754"/>
              <a:gd name="connsiteY3" fmla="*/ 1885239 h 1885239"/>
              <a:gd name="connsiteX4" fmla="*/ 0 w 10977754"/>
              <a:gd name="connsiteY4" fmla="*/ 0 h 1885239"/>
              <a:gd name="connsiteX0" fmla="*/ 0 w 10977754"/>
              <a:gd name="connsiteY0" fmla="*/ 0 h 1885239"/>
              <a:gd name="connsiteX1" fmla="*/ 10977754 w 10977754"/>
              <a:gd name="connsiteY1" fmla="*/ 0 h 1885239"/>
              <a:gd name="connsiteX2" fmla="*/ 10970912 w 10977754"/>
              <a:gd name="connsiteY2" fmla="*/ 1862967 h 1885239"/>
              <a:gd name="connsiteX3" fmla="*/ 0 w 10977754"/>
              <a:gd name="connsiteY3" fmla="*/ 1885239 h 1885239"/>
              <a:gd name="connsiteX4" fmla="*/ 0 w 10977754"/>
              <a:gd name="connsiteY4" fmla="*/ 0 h 188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7754" h="1885239">
                <a:moveTo>
                  <a:pt x="0" y="0"/>
                </a:moveTo>
                <a:lnTo>
                  <a:pt x="10977754" y="0"/>
                </a:lnTo>
                <a:cubicBezTo>
                  <a:pt x="10975473" y="620989"/>
                  <a:pt x="10973193" y="1241978"/>
                  <a:pt x="10970912" y="1862967"/>
                </a:cubicBezTo>
                <a:lnTo>
                  <a:pt x="0" y="1885239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28" name="Inhaltsplatzhalter 4">
            <a:extLst>
              <a:ext uri="{FF2B5EF4-FFF2-40B4-BE49-F238E27FC236}">
                <a16:creationId xmlns:a16="http://schemas.microsoft.com/office/drawing/2014/main" id="{D4827AC6-34FB-4B4F-AA71-5A2F4155ACA3}"/>
              </a:ext>
            </a:extLst>
          </p:cNvPr>
          <p:cNvSpPr txBox="1">
            <a:spLocks/>
          </p:cNvSpPr>
          <p:nvPr/>
        </p:nvSpPr>
        <p:spPr>
          <a:xfrm>
            <a:off x="1651988" y="2825515"/>
            <a:ext cx="9465368" cy="95923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fr-FR" sz="3000" b="1" dirty="0">
                <a:solidFill>
                  <a:schemeClr val="accent1">
                    <a:lumMod val="50000"/>
                  </a:schemeClr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</a:t>
            </a:r>
          </a:p>
          <a:p>
            <a:pPr marL="0" indent="0" algn="just">
              <a:buNone/>
            </a:pPr>
            <a:endParaRPr lang="en-US" sz="3000" b="1" dirty="0">
              <a:solidFill>
                <a:schemeClr val="accent1">
                  <a:lumMod val="50000"/>
                </a:schemeClr>
              </a:solidFill>
              <a:latin typeface="+mn-lt"/>
              <a:ea typeface="Lato Heavy" panose="020B0604020202020204" charset="0"/>
              <a:cs typeface="Segoe UI" panose="020B0502040204020203" pitchFamily="34" charset="0"/>
            </a:endParaRPr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5CAA705D-C127-49F9-B242-2104DB78096B}"/>
              </a:ext>
            </a:extLst>
          </p:cNvPr>
          <p:cNvSpPr txBox="1">
            <a:spLocks/>
          </p:cNvSpPr>
          <p:nvPr/>
        </p:nvSpPr>
        <p:spPr>
          <a:xfrm>
            <a:off x="838199" y="30056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base"/>
            <a:r>
              <a:rPr lang="en-US" sz="4000" b="1" u="sng" dirty="0"/>
              <a:t>Advantages and Disadvantages.</a:t>
            </a:r>
            <a:endParaRPr lang="en-US" b="1" u="sng" dirty="0"/>
          </a:p>
        </p:txBody>
      </p:sp>
      <p:sp>
        <p:nvSpPr>
          <p:cNvPr id="19" name="Inhaltsplatzhalter 4">
            <a:extLst>
              <a:ext uri="{FF2B5EF4-FFF2-40B4-BE49-F238E27FC236}">
                <a16:creationId xmlns:a16="http://schemas.microsoft.com/office/drawing/2014/main" id="{6F7F1033-DAF6-441C-8AD4-3B34EF801D27}"/>
              </a:ext>
            </a:extLst>
          </p:cNvPr>
          <p:cNvSpPr txBox="1">
            <a:spLocks/>
          </p:cNvSpPr>
          <p:nvPr/>
        </p:nvSpPr>
        <p:spPr>
          <a:xfrm>
            <a:off x="1074644" y="2734484"/>
            <a:ext cx="9465368" cy="258327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It offers a non-contact process means instead of requiring a person to offer their fingerprint. Like Identifying a Terrorist in a busy airport terminal access Management.</a:t>
            </a:r>
          </a:p>
          <a:p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Security Law Enforcement uses this technology to find culprits because it offers quick and seamless verification</a:t>
            </a:r>
          </a:p>
          <a:p>
            <a:pPr marL="0" indent="0">
              <a:buNone/>
            </a:pPr>
            <a:endParaRPr lang="en-US" sz="2400" b="1" dirty="0">
              <a:solidFill>
                <a:schemeClr val="accent1">
                  <a:lumMod val="50000"/>
                </a:schemeClr>
              </a:solidFill>
              <a:latin typeface="+mn-lt"/>
              <a:ea typeface="Lato Heavy" panose="020B060402020202020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470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8" grpId="0"/>
      <p:bldP spid="14" grpId="0"/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5">
            <a:extLst>
              <a:ext uri="{FF2B5EF4-FFF2-40B4-BE49-F238E27FC236}">
                <a16:creationId xmlns:a16="http://schemas.microsoft.com/office/drawing/2014/main" id="{0C720790-9A16-46A1-975D-9E38DBFF83D8}"/>
              </a:ext>
            </a:extLst>
          </p:cNvPr>
          <p:cNvSpPr/>
          <p:nvPr/>
        </p:nvSpPr>
        <p:spPr>
          <a:xfrm>
            <a:off x="838198" y="1891334"/>
            <a:ext cx="10515601" cy="2979246"/>
          </a:xfrm>
          <a:custGeom>
            <a:avLst/>
            <a:gdLst>
              <a:gd name="connsiteX0" fmla="*/ 0 w 12344400"/>
              <a:gd name="connsiteY0" fmla="*/ 0 h 1885239"/>
              <a:gd name="connsiteX1" fmla="*/ 12344400 w 12344400"/>
              <a:gd name="connsiteY1" fmla="*/ 0 h 1885239"/>
              <a:gd name="connsiteX2" fmla="*/ 12344400 w 12344400"/>
              <a:gd name="connsiteY2" fmla="*/ 1885239 h 1885239"/>
              <a:gd name="connsiteX3" fmla="*/ 0 w 12344400"/>
              <a:gd name="connsiteY3" fmla="*/ 1885239 h 1885239"/>
              <a:gd name="connsiteX4" fmla="*/ 0 w 12344400"/>
              <a:gd name="connsiteY4" fmla="*/ 0 h 1885239"/>
              <a:gd name="connsiteX0" fmla="*/ 0 w 12344400"/>
              <a:gd name="connsiteY0" fmla="*/ 0 h 1885239"/>
              <a:gd name="connsiteX1" fmla="*/ 12344400 w 12344400"/>
              <a:gd name="connsiteY1" fmla="*/ 0 h 1885239"/>
              <a:gd name="connsiteX2" fmla="*/ 10229850 w 12344400"/>
              <a:gd name="connsiteY2" fmla="*/ 1856664 h 1885239"/>
              <a:gd name="connsiteX3" fmla="*/ 0 w 12344400"/>
              <a:gd name="connsiteY3" fmla="*/ 1885239 h 1885239"/>
              <a:gd name="connsiteX4" fmla="*/ 0 w 12344400"/>
              <a:gd name="connsiteY4" fmla="*/ 0 h 1885239"/>
              <a:gd name="connsiteX0" fmla="*/ 0 w 11736461"/>
              <a:gd name="connsiteY0" fmla="*/ 0 h 1885239"/>
              <a:gd name="connsiteX1" fmla="*/ 11736461 w 11736461"/>
              <a:gd name="connsiteY1" fmla="*/ 0 h 1885239"/>
              <a:gd name="connsiteX2" fmla="*/ 10229850 w 11736461"/>
              <a:gd name="connsiteY2" fmla="*/ 1856664 h 1885239"/>
              <a:gd name="connsiteX3" fmla="*/ 0 w 11736461"/>
              <a:gd name="connsiteY3" fmla="*/ 1885239 h 1885239"/>
              <a:gd name="connsiteX4" fmla="*/ 0 w 11736461"/>
              <a:gd name="connsiteY4" fmla="*/ 0 h 1885239"/>
              <a:gd name="connsiteX0" fmla="*/ 0 w 11736461"/>
              <a:gd name="connsiteY0" fmla="*/ 0 h 1885239"/>
              <a:gd name="connsiteX1" fmla="*/ 11736461 w 11736461"/>
              <a:gd name="connsiteY1" fmla="*/ 0 h 1885239"/>
              <a:gd name="connsiteX2" fmla="*/ 10953268 w 11736461"/>
              <a:gd name="connsiteY2" fmla="*/ 1862967 h 1885239"/>
              <a:gd name="connsiteX3" fmla="*/ 0 w 11736461"/>
              <a:gd name="connsiteY3" fmla="*/ 1885239 h 1885239"/>
              <a:gd name="connsiteX4" fmla="*/ 0 w 11736461"/>
              <a:gd name="connsiteY4" fmla="*/ 0 h 1885239"/>
              <a:gd name="connsiteX0" fmla="*/ 0 w 11171842"/>
              <a:gd name="connsiteY0" fmla="*/ 6303 h 1891542"/>
              <a:gd name="connsiteX1" fmla="*/ 11171842 w 11171842"/>
              <a:gd name="connsiteY1" fmla="*/ 0 h 1891542"/>
              <a:gd name="connsiteX2" fmla="*/ 10953268 w 11171842"/>
              <a:gd name="connsiteY2" fmla="*/ 1869270 h 1891542"/>
              <a:gd name="connsiteX3" fmla="*/ 0 w 11171842"/>
              <a:gd name="connsiteY3" fmla="*/ 1891542 h 1891542"/>
              <a:gd name="connsiteX4" fmla="*/ 0 w 11171842"/>
              <a:gd name="connsiteY4" fmla="*/ 6303 h 1891542"/>
              <a:gd name="connsiteX0" fmla="*/ 0 w 11013043"/>
              <a:gd name="connsiteY0" fmla="*/ 0 h 1885239"/>
              <a:gd name="connsiteX1" fmla="*/ 11013043 w 11013043"/>
              <a:gd name="connsiteY1" fmla="*/ 0 h 1885239"/>
              <a:gd name="connsiteX2" fmla="*/ 10953268 w 11013043"/>
              <a:gd name="connsiteY2" fmla="*/ 1862967 h 1885239"/>
              <a:gd name="connsiteX3" fmla="*/ 0 w 11013043"/>
              <a:gd name="connsiteY3" fmla="*/ 1885239 h 1885239"/>
              <a:gd name="connsiteX4" fmla="*/ 0 w 11013043"/>
              <a:gd name="connsiteY4" fmla="*/ 0 h 1885239"/>
              <a:gd name="connsiteX0" fmla="*/ 0 w 10977754"/>
              <a:gd name="connsiteY0" fmla="*/ 0 h 1885239"/>
              <a:gd name="connsiteX1" fmla="*/ 10977754 w 10977754"/>
              <a:gd name="connsiteY1" fmla="*/ 0 h 1885239"/>
              <a:gd name="connsiteX2" fmla="*/ 10953268 w 10977754"/>
              <a:gd name="connsiteY2" fmla="*/ 1862967 h 1885239"/>
              <a:gd name="connsiteX3" fmla="*/ 0 w 10977754"/>
              <a:gd name="connsiteY3" fmla="*/ 1885239 h 1885239"/>
              <a:gd name="connsiteX4" fmla="*/ 0 w 10977754"/>
              <a:gd name="connsiteY4" fmla="*/ 0 h 1885239"/>
              <a:gd name="connsiteX0" fmla="*/ 0 w 10977754"/>
              <a:gd name="connsiteY0" fmla="*/ 0 h 1885239"/>
              <a:gd name="connsiteX1" fmla="*/ 10977754 w 10977754"/>
              <a:gd name="connsiteY1" fmla="*/ 0 h 1885239"/>
              <a:gd name="connsiteX2" fmla="*/ 10970912 w 10977754"/>
              <a:gd name="connsiteY2" fmla="*/ 1862967 h 1885239"/>
              <a:gd name="connsiteX3" fmla="*/ 0 w 10977754"/>
              <a:gd name="connsiteY3" fmla="*/ 1885239 h 1885239"/>
              <a:gd name="connsiteX4" fmla="*/ 0 w 10977754"/>
              <a:gd name="connsiteY4" fmla="*/ 0 h 188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7754" h="1885239">
                <a:moveTo>
                  <a:pt x="0" y="0"/>
                </a:moveTo>
                <a:lnTo>
                  <a:pt x="10977754" y="0"/>
                </a:lnTo>
                <a:cubicBezTo>
                  <a:pt x="10975473" y="620989"/>
                  <a:pt x="10973193" y="1241978"/>
                  <a:pt x="10970912" y="1862967"/>
                </a:cubicBezTo>
                <a:lnTo>
                  <a:pt x="0" y="1885239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28" name="Inhaltsplatzhalter 4">
            <a:extLst>
              <a:ext uri="{FF2B5EF4-FFF2-40B4-BE49-F238E27FC236}">
                <a16:creationId xmlns:a16="http://schemas.microsoft.com/office/drawing/2014/main" id="{D4827AC6-34FB-4B4F-AA71-5A2F4155ACA3}"/>
              </a:ext>
            </a:extLst>
          </p:cNvPr>
          <p:cNvSpPr txBox="1">
            <a:spLocks/>
          </p:cNvSpPr>
          <p:nvPr/>
        </p:nvSpPr>
        <p:spPr>
          <a:xfrm>
            <a:off x="1651988" y="2825515"/>
            <a:ext cx="9465368" cy="95923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fr-FR" sz="3000" b="1" dirty="0">
                <a:solidFill>
                  <a:schemeClr val="accent1">
                    <a:lumMod val="50000"/>
                  </a:schemeClr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</a:t>
            </a:r>
          </a:p>
          <a:p>
            <a:pPr marL="0" indent="0" algn="just">
              <a:buNone/>
            </a:pPr>
            <a:endParaRPr lang="en-US" sz="3000" b="1" dirty="0">
              <a:solidFill>
                <a:schemeClr val="accent1">
                  <a:lumMod val="50000"/>
                </a:schemeClr>
              </a:solidFill>
              <a:latin typeface="+mn-lt"/>
              <a:ea typeface="Lato Heavy" panose="020B0604020202020204" charset="0"/>
              <a:cs typeface="Segoe UI" panose="020B0502040204020203" pitchFamily="34" charset="0"/>
            </a:endParaRPr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5CAA705D-C127-49F9-B242-2104DB78096B}"/>
              </a:ext>
            </a:extLst>
          </p:cNvPr>
          <p:cNvSpPr txBox="1">
            <a:spLocks/>
          </p:cNvSpPr>
          <p:nvPr/>
        </p:nvSpPr>
        <p:spPr>
          <a:xfrm>
            <a:off x="838199" y="30056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base"/>
            <a:r>
              <a:rPr lang="en-US" sz="4000" b="1" u="sng" dirty="0"/>
              <a:t>Advantages and Disadvantages.</a:t>
            </a:r>
            <a:endParaRPr lang="en-US" b="1" u="sng" dirty="0"/>
          </a:p>
        </p:txBody>
      </p:sp>
      <p:sp>
        <p:nvSpPr>
          <p:cNvPr id="19" name="Inhaltsplatzhalter 4">
            <a:extLst>
              <a:ext uri="{FF2B5EF4-FFF2-40B4-BE49-F238E27FC236}">
                <a16:creationId xmlns:a16="http://schemas.microsoft.com/office/drawing/2014/main" id="{6F7F1033-DAF6-441C-8AD4-3B34EF801D27}"/>
              </a:ext>
            </a:extLst>
          </p:cNvPr>
          <p:cNvSpPr txBox="1">
            <a:spLocks/>
          </p:cNvSpPr>
          <p:nvPr/>
        </p:nvSpPr>
        <p:spPr>
          <a:xfrm>
            <a:off x="1261256" y="2251007"/>
            <a:ext cx="8713168" cy="2472472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A very Slight change in the camera angle or the person’s face can lead to error.</a:t>
            </a:r>
          </a:p>
          <a:p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Changes in the acquisition environment reduces matching accuracy.</a:t>
            </a:r>
          </a:p>
          <a:p>
            <a:pPr marL="0" indent="0">
              <a:buNone/>
            </a:pPr>
            <a:endParaRPr lang="en-US" sz="3200" b="1" dirty="0">
              <a:solidFill>
                <a:schemeClr val="accent1">
                  <a:lumMod val="50000"/>
                </a:schemeClr>
              </a:solidFill>
              <a:latin typeface="+mn-lt"/>
              <a:ea typeface="Lato Heavy" panose="020B060402020202020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57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8" grpId="0"/>
      <p:bldP spid="14" grpId="0"/>
      <p:bldP spid="1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Inhaltsplatzhalter 4">
            <a:extLst>
              <a:ext uri="{FF2B5EF4-FFF2-40B4-BE49-F238E27FC236}">
                <a16:creationId xmlns:a16="http://schemas.microsoft.com/office/drawing/2014/main" id="{D4827AC6-34FB-4B4F-AA71-5A2F4155ACA3}"/>
              </a:ext>
            </a:extLst>
          </p:cNvPr>
          <p:cNvSpPr txBox="1">
            <a:spLocks/>
          </p:cNvSpPr>
          <p:nvPr/>
        </p:nvSpPr>
        <p:spPr>
          <a:xfrm>
            <a:off x="1651988" y="2825515"/>
            <a:ext cx="9465368" cy="95923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fr-FR" sz="3000" b="1" dirty="0">
                <a:solidFill>
                  <a:schemeClr val="accent1">
                    <a:lumMod val="50000"/>
                  </a:schemeClr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</a:t>
            </a:r>
          </a:p>
          <a:p>
            <a:pPr marL="0" indent="0" algn="just">
              <a:buNone/>
            </a:pPr>
            <a:endParaRPr lang="en-US" sz="3000" b="1" dirty="0">
              <a:solidFill>
                <a:schemeClr val="accent1">
                  <a:lumMod val="50000"/>
                </a:schemeClr>
              </a:solidFill>
              <a:latin typeface="+mn-lt"/>
              <a:ea typeface="Lato Heavy" panose="020B060402020202020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4A2A28-9D8B-4B6E-AEF6-C16308F952CD}"/>
              </a:ext>
            </a:extLst>
          </p:cNvPr>
          <p:cNvSpPr txBox="1"/>
          <p:nvPr/>
        </p:nvSpPr>
        <p:spPr>
          <a:xfrm>
            <a:off x="3047223" y="2338202"/>
            <a:ext cx="6097554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ar-AE" sz="8800" b="1" u="sng" dirty="0"/>
              <a:t>جَزاكَ اللهُ خَـيْراً</a:t>
            </a:r>
            <a:endParaRPr lang="en-US" sz="8800" b="1" u="sng" dirty="0"/>
          </a:p>
        </p:txBody>
      </p:sp>
    </p:spTree>
    <p:extLst>
      <p:ext uri="{BB962C8B-B14F-4D97-AF65-F5344CB8AC3E}">
        <p14:creationId xmlns:p14="http://schemas.microsoft.com/office/powerpoint/2010/main" val="894229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5A1C158-D519-4CA5-9C59-A33E899102DF}"/>
              </a:ext>
            </a:extLst>
          </p:cNvPr>
          <p:cNvSpPr/>
          <p:nvPr/>
        </p:nvSpPr>
        <p:spPr>
          <a:xfrm>
            <a:off x="2" y="-1"/>
            <a:ext cx="7484607" cy="6857999"/>
          </a:xfrm>
          <a:custGeom>
            <a:avLst/>
            <a:gdLst>
              <a:gd name="connsiteX0" fmla="*/ 4012691 w 7484608"/>
              <a:gd name="connsiteY0" fmla="*/ 0 h 6858000"/>
              <a:gd name="connsiteX1" fmla="*/ 7484608 w 7484608"/>
              <a:gd name="connsiteY1" fmla="*/ 0 h 6858000"/>
              <a:gd name="connsiteX2" fmla="*/ 1739373 w 7484608"/>
              <a:gd name="connsiteY2" fmla="*/ 5624464 h 6858000"/>
              <a:gd name="connsiteX3" fmla="*/ 2999396 w 7484608"/>
              <a:gd name="connsiteY3" fmla="*/ 6858000 h 6858000"/>
              <a:gd name="connsiteX4" fmla="*/ 0 w 7484608"/>
              <a:gd name="connsiteY4" fmla="*/ 6858000 h 6858000"/>
              <a:gd name="connsiteX5" fmla="*/ 0 w 7484608"/>
              <a:gd name="connsiteY5" fmla="*/ 3928340 h 6858000"/>
              <a:gd name="connsiteX6" fmla="*/ 4012691 w 7484608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84608" h="6858000">
                <a:moveTo>
                  <a:pt x="4012691" y="0"/>
                </a:moveTo>
                <a:lnTo>
                  <a:pt x="7484608" y="0"/>
                </a:lnTo>
                <a:lnTo>
                  <a:pt x="1739373" y="5624464"/>
                </a:lnTo>
                <a:lnTo>
                  <a:pt x="2999396" y="6858000"/>
                </a:lnTo>
                <a:lnTo>
                  <a:pt x="0" y="6858000"/>
                </a:lnTo>
                <a:lnTo>
                  <a:pt x="0" y="3928340"/>
                </a:lnTo>
                <a:lnTo>
                  <a:pt x="4012691" y="0"/>
                </a:lnTo>
                <a:close/>
              </a:path>
            </a:pathLst>
          </a:custGeom>
          <a:solidFill>
            <a:srgbClr val="115E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2CB1DD-D0E6-4BC7-BF82-6F2EF9B65413}"/>
              </a:ext>
            </a:extLst>
          </p:cNvPr>
          <p:cNvSpPr txBox="1"/>
          <p:nvPr/>
        </p:nvSpPr>
        <p:spPr>
          <a:xfrm>
            <a:off x="4922532" y="2504295"/>
            <a:ext cx="691896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600" b="1" dirty="0">
                <a:latin typeface="Segoe UI" panose="020B0502040204020203" pitchFamily="34" charset="0"/>
                <a:cs typeface="Segoe UI" panose="020B0502040204020203" pitchFamily="34" charset="0"/>
              </a:rPr>
              <a:t>DIGITAL IMAGE PROCESSING</a:t>
            </a:r>
          </a:p>
          <a:p>
            <a:pPr algn="ctr"/>
            <a:r>
              <a:rPr lang="en-US" sz="2400" b="1" dirty="0">
                <a:solidFill>
                  <a:schemeClr val="bg2">
                    <a:lumMod val="10000"/>
                  </a:schemeClr>
                </a:solidFill>
                <a:latin typeface="Segoe UI" panose="020B0502040204020203" pitchFamily="34" charset="0"/>
                <a:ea typeface="Verdana" panose="020B0604030504040204" pitchFamily="34" charset="0"/>
                <a:cs typeface="Segoe UI" panose="020B0502040204020203" pitchFamily="34" charset="0"/>
              </a:rPr>
              <a:t>Dr. Usama Ijaz </a:t>
            </a:r>
            <a:r>
              <a:rPr lang="en-US" sz="2400" b="1" dirty="0" err="1">
                <a:solidFill>
                  <a:schemeClr val="bg2">
                    <a:lumMod val="10000"/>
                  </a:schemeClr>
                </a:solidFill>
                <a:latin typeface="Segoe UI" panose="020B0502040204020203" pitchFamily="34" charset="0"/>
                <a:ea typeface="Verdana" panose="020B0604030504040204" pitchFamily="34" charset="0"/>
                <a:cs typeface="Segoe UI" panose="020B0502040204020203" pitchFamily="34" charset="0"/>
              </a:rPr>
              <a:t>Bajwa</a:t>
            </a:r>
            <a:endParaRPr lang="id-ID" sz="3600" b="1" dirty="0">
              <a:solidFill>
                <a:schemeClr val="bg2">
                  <a:lumMod val="10000"/>
                </a:schemeClr>
              </a:solidFill>
              <a:latin typeface="Segoe UI" panose="020B0502040204020203" pitchFamily="34" charset="0"/>
              <a:ea typeface="Verdan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AED063E-AD16-4A9D-8C36-909EC15FDC62}"/>
              </a:ext>
            </a:extLst>
          </p:cNvPr>
          <p:cNvSpPr/>
          <p:nvPr/>
        </p:nvSpPr>
        <p:spPr>
          <a:xfrm>
            <a:off x="3" y="3603174"/>
            <a:ext cx="3797997" cy="3254829"/>
          </a:xfrm>
          <a:custGeom>
            <a:avLst/>
            <a:gdLst>
              <a:gd name="connsiteX0" fmla="*/ 368998 w 3797997"/>
              <a:gd name="connsiteY0" fmla="*/ 0 h 3428999"/>
              <a:gd name="connsiteX1" fmla="*/ 3797997 w 3797997"/>
              <a:gd name="connsiteY1" fmla="*/ 3428999 h 3428999"/>
              <a:gd name="connsiteX2" fmla="*/ 0 w 3797997"/>
              <a:gd name="connsiteY2" fmla="*/ 3428999 h 3428999"/>
              <a:gd name="connsiteX3" fmla="*/ 0 w 3797997"/>
              <a:gd name="connsiteY3" fmla="*/ 368998 h 3428999"/>
              <a:gd name="connsiteX4" fmla="*/ 368998 w 3797997"/>
              <a:gd name="connsiteY4" fmla="*/ 0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7997" h="3428999">
                <a:moveTo>
                  <a:pt x="368998" y="0"/>
                </a:moveTo>
                <a:lnTo>
                  <a:pt x="3797997" y="3428999"/>
                </a:lnTo>
                <a:lnTo>
                  <a:pt x="0" y="3428999"/>
                </a:lnTo>
                <a:lnTo>
                  <a:pt x="0" y="368998"/>
                </a:lnTo>
                <a:lnTo>
                  <a:pt x="368998" y="0"/>
                </a:lnTo>
                <a:close/>
              </a:path>
            </a:pathLst>
          </a:custGeom>
          <a:solidFill>
            <a:srgbClr val="4C28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rtlCol="0"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1C4D5A87-B7FA-4DE3-A9D1-65445EB65AD5}"/>
              </a:ext>
            </a:extLst>
          </p:cNvPr>
          <p:cNvSpPr/>
          <p:nvPr/>
        </p:nvSpPr>
        <p:spPr>
          <a:xfrm>
            <a:off x="943897" y="3893577"/>
            <a:ext cx="2544906" cy="2456231"/>
          </a:xfrm>
          <a:prstGeom prst="donut">
            <a:avLst>
              <a:gd name="adj" fmla="val 12644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rtlCol="0" anchor="ctr"/>
          <a:lstStyle/>
          <a:p>
            <a:pPr algn="ctr"/>
            <a:endParaRPr lang="id-ID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1" name="Picture 4" descr="Image result for comsats">
            <a:extLst>
              <a:ext uri="{FF2B5EF4-FFF2-40B4-BE49-F238E27FC236}">
                <a16:creationId xmlns:a16="http://schemas.microsoft.com/office/drawing/2014/main" id="{6DF72821-BAFD-432F-A136-308C5672D1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976" y="3925276"/>
            <a:ext cx="2353452" cy="2353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FB998F4-CE3A-4558-8B60-445A773575FD}"/>
              </a:ext>
            </a:extLst>
          </p:cNvPr>
          <p:cNvSpPr txBox="1"/>
          <p:nvPr/>
        </p:nvSpPr>
        <p:spPr>
          <a:xfrm>
            <a:off x="6284351" y="5592294"/>
            <a:ext cx="5825208" cy="36933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>
                <a:solidFill>
                  <a:prstClr val="black"/>
                </a:solidFill>
                <a:latin typeface="Segoe UI" panose="020B0502040204020203" pitchFamily="34" charset="0"/>
                <a:ea typeface="Verdana" panose="020B0604030504040204" pitchFamily="34" charset="0"/>
                <a:cs typeface="Segoe UI" panose="020B0502040204020203" pitchFamily="34" charset="0"/>
              </a:rPr>
              <a:t>Osama Arshad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B998F4-CE3A-4558-8B60-445A773575FD}"/>
              </a:ext>
            </a:extLst>
          </p:cNvPr>
          <p:cNvSpPr txBox="1"/>
          <p:nvPr/>
        </p:nvSpPr>
        <p:spPr>
          <a:xfrm>
            <a:off x="3742305" y="5600989"/>
            <a:ext cx="3028372" cy="36933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>
                <a:solidFill>
                  <a:prstClr val="black"/>
                </a:solidFill>
                <a:latin typeface="Segoe UI" panose="020B0502040204020203" pitchFamily="34" charset="0"/>
                <a:ea typeface="Verdana" panose="020B0604030504040204" pitchFamily="34" charset="0"/>
                <a:cs typeface="Segoe UI" panose="020B0502040204020203" pitchFamily="34" charset="0"/>
              </a:rPr>
              <a:t>FA19-BCS-066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9451869-BB3E-46DB-B00D-F7450FFB47CD}"/>
              </a:ext>
            </a:extLst>
          </p:cNvPr>
          <p:cNvSpPr txBox="1"/>
          <p:nvPr/>
        </p:nvSpPr>
        <p:spPr>
          <a:xfrm>
            <a:off x="5066522" y="3893577"/>
            <a:ext cx="6159514" cy="492443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b="1" dirty="0">
                <a:latin typeface="Segoe UI" panose="020B0502040204020203" pitchFamily="34" charset="0"/>
                <a:cs typeface="Segoe UI" panose="020B0502040204020203" pitchFamily="34" charset="0"/>
              </a:rPr>
              <a:t>Eye and Face Detection</a:t>
            </a:r>
            <a:endParaRPr lang="en-US" sz="3200" b="1" dirty="0">
              <a:solidFill>
                <a:prstClr val="black"/>
              </a:solidFill>
              <a:latin typeface="Segoe UI" panose="020B0502040204020203" pitchFamily="34" charset="0"/>
              <a:ea typeface="Verdan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B998F4-CE3A-4558-8B60-445A773575FD}"/>
              </a:ext>
            </a:extLst>
          </p:cNvPr>
          <p:cNvSpPr txBox="1"/>
          <p:nvPr/>
        </p:nvSpPr>
        <p:spPr>
          <a:xfrm>
            <a:off x="6284351" y="4917336"/>
            <a:ext cx="4608733" cy="36933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err="1">
                <a:solidFill>
                  <a:prstClr val="black"/>
                </a:solidFill>
                <a:latin typeface="Segoe UI" panose="020B0502040204020203" pitchFamily="34" charset="0"/>
                <a:ea typeface="Verdana" panose="020B0604030504040204" pitchFamily="34" charset="0"/>
                <a:cs typeface="Segoe UI" panose="020B0502040204020203" pitchFamily="34" charset="0"/>
              </a:rPr>
              <a:t>Aneeq</a:t>
            </a:r>
            <a:r>
              <a:rPr lang="en-US" sz="2400" b="1" dirty="0">
                <a:solidFill>
                  <a:prstClr val="black"/>
                </a:solidFill>
                <a:latin typeface="Segoe UI" panose="020B0502040204020203" pitchFamily="34" charset="0"/>
                <a:ea typeface="Verdana" panose="020B0604030504040204" pitchFamily="34" charset="0"/>
                <a:cs typeface="Segoe UI" panose="020B0502040204020203" pitchFamily="34" charset="0"/>
              </a:rPr>
              <a:t> Khurram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B998F4-CE3A-4558-8B60-445A773575FD}"/>
              </a:ext>
            </a:extLst>
          </p:cNvPr>
          <p:cNvSpPr txBox="1"/>
          <p:nvPr/>
        </p:nvSpPr>
        <p:spPr>
          <a:xfrm>
            <a:off x="3742305" y="4949609"/>
            <a:ext cx="2249065" cy="369332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>
                <a:solidFill>
                  <a:prstClr val="black"/>
                </a:solidFill>
                <a:latin typeface="Segoe UI" panose="020B0502040204020203" pitchFamily="34" charset="0"/>
                <a:ea typeface="Verdana" panose="020B0604030504040204" pitchFamily="34" charset="0"/>
                <a:cs typeface="Segoe UI" panose="020B0502040204020203" pitchFamily="34" charset="0"/>
              </a:rPr>
              <a:t>FA19-BCS-145</a:t>
            </a:r>
          </a:p>
        </p:txBody>
      </p:sp>
    </p:spTree>
    <p:extLst>
      <p:ext uri="{BB962C8B-B14F-4D97-AF65-F5344CB8AC3E}">
        <p14:creationId xmlns:p14="http://schemas.microsoft.com/office/powerpoint/2010/main" val="3550051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6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6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1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1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6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1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6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/>
      <p:bldP spid="10" grpId="0" animBg="1"/>
      <p:bldP spid="7" grpId="0" animBg="1"/>
      <p:bldP spid="14" grpId="0"/>
      <p:bldP spid="15" grpId="0"/>
      <p:bldP spid="17" grpId="0"/>
      <p:bldP spid="13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5A1C158-D519-4CA5-9C59-A33E899102DF}"/>
              </a:ext>
            </a:extLst>
          </p:cNvPr>
          <p:cNvSpPr/>
          <p:nvPr/>
        </p:nvSpPr>
        <p:spPr>
          <a:xfrm>
            <a:off x="2" y="-1"/>
            <a:ext cx="7484607" cy="6857999"/>
          </a:xfrm>
          <a:custGeom>
            <a:avLst/>
            <a:gdLst>
              <a:gd name="connsiteX0" fmla="*/ 4012691 w 7484608"/>
              <a:gd name="connsiteY0" fmla="*/ 0 h 6858000"/>
              <a:gd name="connsiteX1" fmla="*/ 7484608 w 7484608"/>
              <a:gd name="connsiteY1" fmla="*/ 0 h 6858000"/>
              <a:gd name="connsiteX2" fmla="*/ 1739373 w 7484608"/>
              <a:gd name="connsiteY2" fmla="*/ 5624464 h 6858000"/>
              <a:gd name="connsiteX3" fmla="*/ 2999396 w 7484608"/>
              <a:gd name="connsiteY3" fmla="*/ 6858000 h 6858000"/>
              <a:gd name="connsiteX4" fmla="*/ 0 w 7484608"/>
              <a:gd name="connsiteY4" fmla="*/ 6858000 h 6858000"/>
              <a:gd name="connsiteX5" fmla="*/ 0 w 7484608"/>
              <a:gd name="connsiteY5" fmla="*/ 3928340 h 6858000"/>
              <a:gd name="connsiteX6" fmla="*/ 4012691 w 7484608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84608" h="6858000">
                <a:moveTo>
                  <a:pt x="4012691" y="0"/>
                </a:moveTo>
                <a:lnTo>
                  <a:pt x="7484608" y="0"/>
                </a:lnTo>
                <a:lnTo>
                  <a:pt x="1739373" y="5624464"/>
                </a:lnTo>
                <a:lnTo>
                  <a:pt x="2999396" y="6858000"/>
                </a:lnTo>
                <a:lnTo>
                  <a:pt x="0" y="6858000"/>
                </a:lnTo>
                <a:lnTo>
                  <a:pt x="0" y="3928340"/>
                </a:lnTo>
                <a:lnTo>
                  <a:pt x="4012691" y="0"/>
                </a:lnTo>
                <a:close/>
              </a:path>
            </a:pathLst>
          </a:custGeom>
          <a:solidFill>
            <a:srgbClr val="115E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62CB1DD-D0E6-4BC7-BF82-6F2EF9B65413}"/>
              </a:ext>
            </a:extLst>
          </p:cNvPr>
          <p:cNvSpPr txBox="1"/>
          <p:nvPr/>
        </p:nvSpPr>
        <p:spPr>
          <a:xfrm>
            <a:off x="4828971" y="3013502"/>
            <a:ext cx="6643940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Eye and Face Detection</a:t>
            </a:r>
            <a:endParaRPr lang="en-US" sz="5400" b="1" dirty="0">
              <a:solidFill>
                <a:prstClr val="black"/>
              </a:solidFill>
              <a:latin typeface="Segoe UI" panose="020B0502040204020203" pitchFamily="34" charset="0"/>
              <a:ea typeface="Verdan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AED063E-AD16-4A9D-8C36-909EC15FDC62}"/>
              </a:ext>
            </a:extLst>
          </p:cNvPr>
          <p:cNvSpPr/>
          <p:nvPr/>
        </p:nvSpPr>
        <p:spPr>
          <a:xfrm>
            <a:off x="3" y="3603174"/>
            <a:ext cx="3797997" cy="3254829"/>
          </a:xfrm>
          <a:custGeom>
            <a:avLst/>
            <a:gdLst>
              <a:gd name="connsiteX0" fmla="*/ 368998 w 3797997"/>
              <a:gd name="connsiteY0" fmla="*/ 0 h 3428999"/>
              <a:gd name="connsiteX1" fmla="*/ 3797997 w 3797997"/>
              <a:gd name="connsiteY1" fmla="*/ 3428999 h 3428999"/>
              <a:gd name="connsiteX2" fmla="*/ 0 w 3797997"/>
              <a:gd name="connsiteY2" fmla="*/ 3428999 h 3428999"/>
              <a:gd name="connsiteX3" fmla="*/ 0 w 3797997"/>
              <a:gd name="connsiteY3" fmla="*/ 368998 h 3428999"/>
              <a:gd name="connsiteX4" fmla="*/ 368998 w 3797997"/>
              <a:gd name="connsiteY4" fmla="*/ 0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7997" h="3428999">
                <a:moveTo>
                  <a:pt x="368998" y="0"/>
                </a:moveTo>
                <a:lnTo>
                  <a:pt x="3797997" y="3428999"/>
                </a:lnTo>
                <a:lnTo>
                  <a:pt x="0" y="3428999"/>
                </a:lnTo>
                <a:lnTo>
                  <a:pt x="0" y="368998"/>
                </a:lnTo>
                <a:lnTo>
                  <a:pt x="368998" y="0"/>
                </a:lnTo>
                <a:close/>
              </a:path>
            </a:pathLst>
          </a:custGeom>
          <a:solidFill>
            <a:srgbClr val="4C28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rtlCol="0"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1C4D5A87-B7FA-4DE3-A9D1-65445EB65AD5}"/>
              </a:ext>
            </a:extLst>
          </p:cNvPr>
          <p:cNvSpPr/>
          <p:nvPr/>
        </p:nvSpPr>
        <p:spPr>
          <a:xfrm>
            <a:off x="943897" y="3893577"/>
            <a:ext cx="2544906" cy="2456231"/>
          </a:xfrm>
          <a:prstGeom prst="donut">
            <a:avLst>
              <a:gd name="adj" fmla="val 12644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rtlCol="0" anchor="ctr"/>
          <a:lstStyle/>
          <a:p>
            <a:pPr algn="ctr"/>
            <a:endParaRPr lang="id-ID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1" name="Picture 4" descr="Image result for comsats">
            <a:extLst>
              <a:ext uri="{FF2B5EF4-FFF2-40B4-BE49-F238E27FC236}">
                <a16:creationId xmlns:a16="http://schemas.microsoft.com/office/drawing/2014/main" id="{6DF72821-BAFD-432F-A136-308C5672D1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73" b="91364" l="8182" r="92273">
                        <a14:foregroundMark x1="45909" y1="91818" x2="45909" y2="91818"/>
                        <a14:foregroundMark x1="8636" y1="44545" x2="8636" y2="44545"/>
                        <a14:foregroundMark x1="55000" y1="7727" x2="55000" y2="7727"/>
                        <a14:foregroundMark x1="92273" y1="44091" x2="92273" y2="440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976" y="3925276"/>
            <a:ext cx="2353452" cy="2353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006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6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6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1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10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6FDD53B5-5CFB-479A-9A61-AA1330AFE822}"/>
              </a:ext>
            </a:extLst>
          </p:cNvPr>
          <p:cNvSpPr txBox="1">
            <a:spLocks/>
          </p:cNvSpPr>
          <p:nvPr/>
        </p:nvSpPr>
        <p:spPr>
          <a:xfrm>
            <a:off x="848469" y="239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657BA0-762D-4BA9-8DF6-5A2D32C18287}"/>
              </a:ext>
            </a:extLst>
          </p:cNvPr>
          <p:cNvSpPr txBox="1"/>
          <p:nvPr/>
        </p:nvSpPr>
        <p:spPr>
          <a:xfrm>
            <a:off x="848469" y="1928819"/>
            <a:ext cx="8318401" cy="46474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 Rounded MT Bold" panose="020F0704030504030204" pitchFamily="34" charset="0"/>
              </a:rPr>
              <a:t>Introduction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 Rounded MT Bold" panose="020F0704030504030204" pitchFamily="34" charset="0"/>
              </a:rPr>
              <a:t>Applications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bg2">
                    <a:lumMod val="1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Implementation</a:t>
            </a:r>
            <a:endParaRPr lang="en-US" sz="3600" dirty="0">
              <a:latin typeface="Arial Rounded MT Bold" panose="020F070403050403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 Rounded MT Bold" panose="020F0704030504030204" pitchFamily="34" charset="0"/>
              </a:rPr>
              <a:t>Working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 Rounded MT Bold" panose="020F0704030504030204" pitchFamily="34" charset="0"/>
              </a:rPr>
              <a:t>Advantages and Disadvantages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Arial Rounded MT Bold" panose="020F0704030504030204" pitchFamily="34" charset="0"/>
              </a:rPr>
              <a:t>Output</a:t>
            </a:r>
          </a:p>
          <a:p>
            <a:endParaRPr lang="en-US" sz="3600" dirty="0">
              <a:latin typeface="Arial Rounded MT Bold" panose="020F070403050403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>
              <a:latin typeface="Arial Rounded MT Bold" panose="020F07040305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3A3212-7DC4-4E79-9A1F-F338BC833A3E}"/>
              </a:ext>
            </a:extLst>
          </p:cNvPr>
          <p:cNvSpPr txBox="1"/>
          <p:nvPr/>
        </p:nvSpPr>
        <p:spPr>
          <a:xfrm>
            <a:off x="848469" y="508166"/>
            <a:ext cx="609755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u="sng" dirty="0">
                <a:latin typeface="Arial Rounded MT Bold" panose="020F0704030504030204" pitchFamily="34" charset="0"/>
              </a:rPr>
              <a:t>Contents</a:t>
            </a:r>
            <a:endParaRPr lang="en-US" sz="6000" u="sng" dirty="0"/>
          </a:p>
        </p:txBody>
      </p:sp>
    </p:spTree>
    <p:extLst>
      <p:ext uri="{BB962C8B-B14F-4D97-AF65-F5344CB8AC3E}">
        <p14:creationId xmlns:p14="http://schemas.microsoft.com/office/powerpoint/2010/main" val="1268964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11">
            <a:extLst>
              <a:ext uri="{FF2B5EF4-FFF2-40B4-BE49-F238E27FC236}">
                <a16:creationId xmlns:a16="http://schemas.microsoft.com/office/drawing/2014/main" id="{1B683CF9-E6AD-4B53-A8E4-716B08283716}"/>
              </a:ext>
            </a:extLst>
          </p:cNvPr>
          <p:cNvSpPr/>
          <p:nvPr/>
        </p:nvSpPr>
        <p:spPr>
          <a:xfrm flipH="1">
            <a:off x="848469" y="1055314"/>
            <a:ext cx="2872978" cy="743917"/>
          </a:xfrm>
          <a:custGeom>
            <a:avLst/>
            <a:gdLst>
              <a:gd name="connsiteX0" fmla="*/ 0 w 12458700"/>
              <a:gd name="connsiteY0" fmla="*/ 2671788 h 2671788"/>
              <a:gd name="connsiteX1" fmla="*/ 752108 w 12458700"/>
              <a:gd name="connsiteY1" fmla="*/ 0 h 2671788"/>
              <a:gd name="connsiteX2" fmla="*/ 12458700 w 12458700"/>
              <a:gd name="connsiteY2" fmla="*/ 0 h 2671788"/>
              <a:gd name="connsiteX3" fmla="*/ 11706592 w 12458700"/>
              <a:gd name="connsiteY3" fmla="*/ 2671788 h 2671788"/>
              <a:gd name="connsiteX4" fmla="*/ 0 w 12458700"/>
              <a:gd name="connsiteY4" fmla="*/ 2671788 h 2671788"/>
              <a:gd name="connsiteX0" fmla="*/ 0 w 12458700"/>
              <a:gd name="connsiteY0" fmla="*/ 2671788 h 2671788"/>
              <a:gd name="connsiteX1" fmla="*/ 752108 w 12458700"/>
              <a:gd name="connsiteY1" fmla="*/ 0 h 2671788"/>
              <a:gd name="connsiteX2" fmla="*/ 12458700 w 12458700"/>
              <a:gd name="connsiteY2" fmla="*/ 0 h 2671788"/>
              <a:gd name="connsiteX3" fmla="*/ 11715750 w 12458700"/>
              <a:gd name="connsiteY3" fmla="*/ 98848 h 2671788"/>
              <a:gd name="connsiteX4" fmla="*/ 11706592 w 12458700"/>
              <a:gd name="connsiteY4" fmla="*/ 2671788 h 2671788"/>
              <a:gd name="connsiteX5" fmla="*/ 0 w 12458700"/>
              <a:gd name="connsiteY5" fmla="*/ 2671788 h 2671788"/>
              <a:gd name="connsiteX0" fmla="*/ 0 w 11753850"/>
              <a:gd name="connsiteY0" fmla="*/ 2690838 h 2690838"/>
              <a:gd name="connsiteX1" fmla="*/ 752108 w 11753850"/>
              <a:gd name="connsiteY1" fmla="*/ 19050 h 2690838"/>
              <a:gd name="connsiteX2" fmla="*/ 11753850 w 11753850"/>
              <a:gd name="connsiteY2" fmla="*/ 0 h 2690838"/>
              <a:gd name="connsiteX3" fmla="*/ 11715750 w 11753850"/>
              <a:gd name="connsiteY3" fmla="*/ 117898 h 2690838"/>
              <a:gd name="connsiteX4" fmla="*/ 11706592 w 11753850"/>
              <a:gd name="connsiteY4" fmla="*/ 2690838 h 2690838"/>
              <a:gd name="connsiteX5" fmla="*/ 0 w 11753850"/>
              <a:gd name="connsiteY5" fmla="*/ 2690838 h 2690838"/>
              <a:gd name="connsiteX0" fmla="*/ 0 w 11753850"/>
              <a:gd name="connsiteY0" fmla="*/ 2690838 h 2690838"/>
              <a:gd name="connsiteX1" fmla="*/ 752108 w 11753850"/>
              <a:gd name="connsiteY1" fmla="*/ 19050 h 2690838"/>
              <a:gd name="connsiteX2" fmla="*/ 11753850 w 11753850"/>
              <a:gd name="connsiteY2" fmla="*/ 0 h 2690838"/>
              <a:gd name="connsiteX3" fmla="*/ 11736552 w 11753850"/>
              <a:gd name="connsiteY3" fmla="*/ 117899 h 2690838"/>
              <a:gd name="connsiteX4" fmla="*/ 11706592 w 11753850"/>
              <a:gd name="connsiteY4" fmla="*/ 2690838 h 2690838"/>
              <a:gd name="connsiteX5" fmla="*/ 0 w 11753850"/>
              <a:gd name="connsiteY5" fmla="*/ 2690838 h 2690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753850" h="2690838">
                <a:moveTo>
                  <a:pt x="0" y="2690838"/>
                </a:moveTo>
                <a:lnTo>
                  <a:pt x="752108" y="19050"/>
                </a:lnTo>
                <a:lnTo>
                  <a:pt x="11753850" y="0"/>
                </a:lnTo>
                <a:cubicBezTo>
                  <a:pt x="11741150" y="39299"/>
                  <a:pt x="11749252" y="78600"/>
                  <a:pt x="11736552" y="117899"/>
                </a:cubicBezTo>
                <a:cubicBezTo>
                  <a:pt x="11733499" y="975546"/>
                  <a:pt x="11709645" y="1833191"/>
                  <a:pt x="11706592" y="2690838"/>
                </a:cubicBezTo>
                <a:lnTo>
                  <a:pt x="0" y="2690838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199" dirty="0">
              <a:latin typeface="Trebuchet MS" panose="020B0603020202020204" pitchFamily="34" charset="0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0C720790-9A16-46A1-975D-9E38DBFF83D8}"/>
              </a:ext>
            </a:extLst>
          </p:cNvPr>
          <p:cNvSpPr/>
          <p:nvPr/>
        </p:nvSpPr>
        <p:spPr>
          <a:xfrm>
            <a:off x="838199" y="1930879"/>
            <a:ext cx="10515601" cy="3422902"/>
          </a:xfrm>
          <a:custGeom>
            <a:avLst/>
            <a:gdLst>
              <a:gd name="connsiteX0" fmla="*/ 0 w 12344400"/>
              <a:gd name="connsiteY0" fmla="*/ 0 h 1885239"/>
              <a:gd name="connsiteX1" fmla="*/ 12344400 w 12344400"/>
              <a:gd name="connsiteY1" fmla="*/ 0 h 1885239"/>
              <a:gd name="connsiteX2" fmla="*/ 12344400 w 12344400"/>
              <a:gd name="connsiteY2" fmla="*/ 1885239 h 1885239"/>
              <a:gd name="connsiteX3" fmla="*/ 0 w 12344400"/>
              <a:gd name="connsiteY3" fmla="*/ 1885239 h 1885239"/>
              <a:gd name="connsiteX4" fmla="*/ 0 w 12344400"/>
              <a:gd name="connsiteY4" fmla="*/ 0 h 1885239"/>
              <a:gd name="connsiteX0" fmla="*/ 0 w 12344400"/>
              <a:gd name="connsiteY0" fmla="*/ 0 h 1885239"/>
              <a:gd name="connsiteX1" fmla="*/ 12344400 w 12344400"/>
              <a:gd name="connsiteY1" fmla="*/ 0 h 1885239"/>
              <a:gd name="connsiteX2" fmla="*/ 10229850 w 12344400"/>
              <a:gd name="connsiteY2" fmla="*/ 1856664 h 1885239"/>
              <a:gd name="connsiteX3" fmla="*/ 0 w 12344400"/>
              <a:gd name="connsiteY3" fmla="*/ 1885239 h 1885239"/>
              <a:gd name="connsiteX4" fmla="*/ 0 w 12344400"/>
              <a:gd name="connsiteY4" fmla="*/ 0 h 1885239"/>
              <a:gd name="connsiteX0" fmla="*/ 0 w 11736461"/>
              <a:gd name="connsiteY0" fmla="*/ 0 h 1885239"/>
              <a:gd name="connsiteX1" fmla="*/ 11736461 w 11736461"/>
              <a:gd name="connsiteY1" fmla="*/ 0 h 1885239"/>
              <a:gd name="connsiteX2" fmla="*/ 10229850 w 11736461"/>
              <a:gd name="connsiteY2" fmla="*/ 1856664 h 1885239"/>
              <a:gd name="connsiteX3" fmla="*/ 0 w 11736461"/>
              <a:gd name="connsiteY3" fmla="*/ 1885239 h 1885239"/>
              <a:gd name="connsiteX4" fmla="*/ 0 w 11736461"/>
              <a:gd name="connsiteY4" fmla="*/ 0 h 1885239"/>
              <a:gd name="connsiteX0" fmla="*/ 0 w 11736461"/>
              <a:gd name="connsiteY0" fmla="*/ 0 h 1885239"/>
              <a:gd name="connsiteX1" fmla="*/ 11736461 w 11736461"/>
              <a:gd name="connsiteY1" fmla="*/ 0 h 1885239"/>
              <a:gd name="connsiteX2" fmla="*/ 10953268 w 11736461"/>
              <a:gd name="connsiteY2" fmla="*/ 1862967 h 1885239"/>
              <a:gd name="connsiteX3" fmla="*/ 0 w 11736461"/>
              <a:gd name="connsiteY3" fmla="*/ 1885239 h 1885239"/>
              <a:gd name="connsiteX4" fmla="*/ 0 w 11736461"/>
              <a:gd name="connsiteY4" fmla="*/ 0 h 1885239"/>
              <a:gd name="connsiteX0" fmla="*/ 0 w 11171842"/>
              <a:gd name="connsiteY0" fmla="*/ 6303 h 1891542"/>
              <a:gd name="connsiteX1" fmla="*/ 11171842 w 11171842"/>
              <a:gd name="connsiteY1" fmla="*/ 0 h 1891542"/>
              <a:gd name="connsiteX2" fmla="*/ 10953268 w 11171842"/>
              <a:gd name="connsiteY2" fmla="*/ 1869270 h 1891542"/>
              <a:gd name="connsiteX3" fmla="*/ 0 w 11171842"/>
              <a:gd name="connsiteY3" fmla="*/ 1891542 h 1891542"/>
              <a:gd name="connsiteX4" fmla="*/ 0 w 11171842"/>
              <a:gd name="connsiteY4" fmla="*/ 6303 h 1891542"/>
              <a:gd name="connsiteX0" fmla="*/ 0 w 11013043"/>
              <a:gd name="connsiteY0" fmla="*/ 0 h 1885239"/>
              <a:gd name="connsiteX1" fmla="*/ 11013043 w 11013043"/>
              <a:gd name="connsiteY1" fmla="*/ 0 h 1885239"/>
              <a:gd name="connsiteX2" fmla="*/ 10953268 w 11013043"/>
              <a:gd name="connsiteY2" fmla="*/ 1862967 h 1885239"/>
              <a:gd name="connsiteX3" fmla="*/ 0 w 11013043"/>
              <a:gd name="connsiteY3" fmla="*/ 1885239 h 1885239"/>
              <a:gd name="connsiteX4" fmla="*/ 0 w 11013043"/>
              <a:gd name="connsiteY4" fmla="*/ 0 h 1885239"/>
              <a:gd name="connsiteX0" fmla="*/ 0 w 10977754"/>
              <a:gd name="connsiteY0" fmla="*/ 0 h 1885239"/>
              <a:gd name="connsiteX1" fmla="*/ 10977754 w 10977754"/>
              <a:gd name="connsiteY1" fmla="*/ 0 h 1885239"/>
              <a:gd name="connsiteX2" fmla="*/ 10953268 w 10977754"/>
              <a:gd name="connsiteY2" fmla="*/ 1862967 h 1885239"/>
              <a:gd name="connsiteX3" fmla="*/ 0 w 10977754"/>
              <a:gd name="connsiteY3" fmla="*/ 1885239 h 1885239"/>
              <a:gd name="connsiteX4" fmla="*/ 0 w 10977754"/>
              <a:gd name="connsiteY4" fmla="*/ 0 h 1885239"/>
              <a:gd name="connsiteX0" fmla="*/ 0 w 10977754"/>
              <a:gd name="connsiteY0" fmla="*/ 0 h 1885239"/>
              <a:gd name="connsiteX1" fmla="*/ 10977754 w 10977754"/>
              <a:gd name="connsiteY1" fmla="*/ 0 h 1885239"/>
              <a:gd name="connsiteX2" fmla="*/ 10970912 w 10977754"/>
              <a:gd name="connsiteY2" fmla="*/ 1862967 h 1885239"/>
              <a:gd name="connsiteX3" fmla="*/ 0 w 10977754"/>
              <a:gd name="connsiteY3" fmla="*/ 1885239 h 1885239"/>
              <a:gd name="connsiteX4" fmla="*/ 0 w 10977754"/>
              <a:gd name="connsiteY4" fmla="*/ 0 h 188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7754" h="1885239">
                <a:moveTo>
                  <a:pt x="0" y="0"/>
                </a:moveTo>
                <a:lnTo>
                  <a:pt x="10977754" y="0"/>
                </a:lnTo>
                <a:cubicBezTo>
                  <a:pt x="10975473" y="620989"/>
                  <a:pt x="10973193" y="1241978"/>
                  <a:pt x="10970912" y="1862967"/>
                </a:cubicBezTo>
                <a:lnTo>
                  <a:pt x="0" y="1885239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B973BAA-CE4A-4ED4-B0A9-A8800B9F0C93}"/>
              </a:ext>
            </a:extLst>
          </p:cNvPr>
          <p:cNvSpPr txBox="1">
            <a:spLocks/>
          </p:cNvSpPr>
          <p:nvPr/>
        </p:nvSpPr>
        <p:spPr>
          <a:xfrm>
            <a:off x="848469" y="1242194"/>
            <a:ext cx="2358524" cy="607544"/>
          </a:xfrm>
          <a:prstGeom prst="rect">
            <a:avLst/>
          </a:prstGeom>
        </p:spPr>
        <p:txBody>
          <a:bodyPr/>
          <a:lstStyle>
            <a:lvl1pPr algn="l" defTabSz="91433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Segoe UI" panose="020B0502040204020203" pitchFamily="34" charset="0"/>
              </a:rPr>
              <a:t>Introduction</a:t>
            </a:r>
            <a:endParaRPr lang="en-GB" sz="2799" dirty="0">
              <a:solidFill>
                <a:schemeClr val="bg1"/>
              </a:solidFill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Inhaltsplatzhalter 4">
            <a:extLst>
              <a:ext uri="{FF2B5EF4-FFF2-40B4-BE49-F238E27FC236}">
                <a16:creationId xmlns:a16="http://schemas.microsoft.com/office/drawing/2014/main" id="{D4827AC6-34FB-4B4F-AA71-5A2F4155ACA3}"/>
              </a:ext>
            </a:extLst>
          </p:cNvPr>
          <p:cNvSpPr txBox="1">
            <a:spLocks/>
          </p:cNvSpPr>
          <p:nvPr/>
        </p:nvSpPr>
        <p:spPr>
          <a:xfrm>
            <a:off x="1767871" y="2666167"/>
            <a:ext cx="9465368" cy="83099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fr-FR" sz="30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Everyday Actions are increasingly </a:t>
            </a:r>
            <a:r>
              <a:rPr lang="en-US" sz="30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being</a:t>
            </a:r>
            <a:r>
              <a:rPr lang="fr-FR" sz="30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</a:t>
            </a:r>
            <a:r>
              <a:rPr lang="fr-FR" sz="3000" b="1" dirty="0" err="1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handled</a:t>
            </a:r>
            <a:r>
              <a:rPr lang="fr-FR" sz="30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electronically, </a:t>
            </a:r>
            <a:r>
              <a:rPr lang="en-US" sz="30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instead</a:t>
            </a:r>
            <a:r>
              <a:rPr lang="fr-FR" sz="30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of </a:t>
            </a:r>
            <a:r>
              <a:rPr lang="fr-FR" sz="3000" b="1" dirty="0" err="1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pencil</a:t>
            </a:r>
            <a:r>
              <a:rPr lang="fr-FR" sz="30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and </a:t>
            </a:r>
            <a:r>
              <a:rPr lang="fr-FR" sz="3000" b="1" dirty="0" err="1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paper</a:t>
            </a:r>
            <a:r>
              <a:rPr lang="fr-FR" sz="30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or face to face</a:t>
            </a:r>
            <a:r>
              <a:rPr lang="fr-FR" sz="3000" b="1" dirty="0">
                <a:solidFill>
                  <a:srgbClr val="C0000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</a:t>
            </a:r>
            <a:endParaRPr lang="en-US" sz="3000" b="1" dirty="0">
              <a:solidFill>
                <a:srgbClr val="C00000"/>
              </a:solidFill>
              <a:latin typeface="+mn-lt"/>
              <a:ea typeface="Lato Heavy" panose="020B0604020202020204" charset="0"/>
              <a:cs typeface="Segoe UI" panose="020B0502040204020203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7B049E0-3140-4E7C-8AC2-0AEFF026383F}"/>
              </a:ext>
            </a:extLst>
          </p:cNvPr>
          <p:cNvGrpSpPr/>
          <p:nvPr/>
        </p:nvGrpSpPr>
        <p:grpSpPr>
          <a:xfrm>
            <a:off x="992176" y="2772167"/>
            <a:ext cx="513826" cy="656833"/>
            <a:chOff x="915650" y="2332944"/>
            <a:chExt cx="513826" cy="629754"/>
          </a:xfrm>
          <a:solidFill>
            <a:srgbClr val="203864"/>
          </a:solidFill>
        </p:grpSpPr>
        <p:sp>
          <p:nvSpPr>
            <p:cNvPr id="13" name="Arrow: Pentagon 3">
              <a:extLst>
                <a:ext uri="{FF2B5EF4-FFF2-40B4-BE49-F238E27FC236}">
                  <a16:creationId xmlns:a16="http://schemas.microsoft.com/office/drawing/2014/main" id="{530CCBC3-E2C6-474B-80FC-0BAA64AD2CF8}"/>
                </a:ext>
              </a:extLst>
            </p:cNvPr>
            <p:cNvSpPr/>
            <p:nvPr/>
          </p:nvSpPr>
          <p:spPr>
            <a:xfrm rot="5400000">
              <a:off x="953008" y="2501053"/>
              <a:ext cx="438304" cy="484985"/>
            </a:xfrm>
            <a:prstGeom prst="homePlate">
              <a:avLst>
                <a:gd name="adj" fmla="val 4730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3B2B33F-5538-4841-A4EC-4FE15DF8D421}"/>
                </a:ext>
              </a:extLst>
            </p:cNvPr>
            <p:cNvSpPr/>
            <p:nvPr/>
          </p:nvSpPr>
          <p:spPr>
            <a:xfrm>
              <a:off x="915650" y="2332944"/>
              <a:ext cx="513826" cy="441117"/>
            </a:xfrm>
            <a:prstGeom prst="rect">
              <a:avLst/>
            </a:prstGeom>
            <a:grpFill/>
          </p:spPr>
          <p:txBody>
            <a:bodyPr wrap="square" lIns="45714" tIns="22857" rIns="45714" bIns="22857"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pPr algn="ctr"/>
              <a:r>
                <a:rPr lang="en-GB" sz="3000" b="1" dirty="0">
                  <a:ln/>
                  <a:solidFill>
                    <a:schemeClr val="bg1"/>
                  </a:solidFill>
                  <a:latin typeface="Arial Rounded MT Bold" panose="020F0704030504030204" pitchFamily="34" charset="0"/>
                  <a:ea typeface="Open Sans SemiBold" panose="020B0706030804020204" pitchFamily="34" charset="0"/>
                  <a:cs typeface="Arial" panose="020B0604020202020204" pitchFamily="34" charset="0"/>
                </a:rPr>
                <a:t>1</a:t>
              </a:r>
              <a:endParaRPr lang="en-US" sz="3000" b="1" dirty="0">
                <a:ln/>
                <a:solidFill>
                  <a:schemeClr val="bg1"/>
                </a:solidFill>
                <a:latin typeface="Arial Rounded MT Bold" panose="020F0704030504030204" pitchFamily="34" charset="0"/>
                <a:ea typeface="Open Sans SemiBold" panose="020B0706030804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7" name="Inhaltsplatzhalter 4">
            <a:extLst>
              <a:ext uri="{FF2B5EF4-FFF2-40B4-BE49-F238E27FC236}">
                <a16:creationId xmlns:a16="http://schemas.microsoft.com/office/drawing/2014/main" id="{D4827AC6-34FB-4B4F-AA71-5A2F4155ACA3}"/>
              </a:ext>
            </a:extLst>
          </p:cNvPr>
          <p:cNvSpPr txBox="1">
            <a:spLocks/>
          </p:cNvSpPr>
          <p:nvPr/>
        </p:nvSpPr>
        <p:spPr>
          <a:xfrm>
            <a:off x="1767871" y="3642330"/>
            <a:ext cx="9465368" cy="124649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000" b="1" dirty="0">
                <a:solidFill>
                  <a:srgbClr val="002060"/>
                </a:solidFill>
                <a:latin typeface="+mn-lt"/>
              </a:rPr>
              <a:t>The growth in electronic transactions results in great demand for fast and accurate use identification and authentications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7B049E0-3140-4E7C-8AC2-0AEFF026383F}"/>
              </a:ext>
            </a:extLst>
          </p:cNvPr>
          <p:cNvGrpSpPr/>
          <p:nvPr/>
        </p:nvGrpSpPr>
        <p:grpSpPr>
          <a:xfrm>
            <a:off x="977757" y="3838642"/>
            <a:ext cx="513826" cy="608839"/>
            <a:chOff x="899206" y="2099401"/>
            <a:chExt cx="513826" cy="528862"/>
          </a:xfrm>
          <a:solidFill>
            <a:srgbClr val="203864"/>
          </a:solidFill>
        </p:grpSpPr>
        <p:sp>
          <p:nvSpPr>
            <p:cNvPr id="19" name="Arrow: Pentagon 3">
              <a:extLst>
                <a:ext uri="{FF2B5EF4-FFF2-40B4-BE49-F238E27FC236}">
                  <a16:creationId xmlns:a16="http://schemas.microsoft.com/office/drawing/2014/main" id="{530CCBC3-E2C6-474B-80FC-0BAA64AD2CF8}"/>
                </a:ext>
              </a:extLst>
            </p:cNvPr>
            <p:cNvSpPr/>
            <p:nvPr/>
          </p:nvSpPr>
          <p:spPr>
            <a:xfrm rot="5400000">
              <a:off x="936966" y="2166618"/>
              <a:ext cx="438304" cy="484985"/>
            </a:xfrm>
            <a:prstGeom prst="homePlate">
              <a:avLst>
                <a:gd name="adj" fmla="val 4730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3B2B33F-5538-4841-A4EC-4FE15DF8D421}"/>
                </a:ext>
              </a:extLst>
            </p:cNvPr>
            <p:cNvSpPr/>
            <p:nvPr/>
          </p:nvSpPr>
          <p:spPr>
            <a:xfrm>
              <a:off x="899206" y="2099401"/>
              <a:ext cx="513826" cy="441117"/>
            </a:xfrm>
            <a:prstGeom prst="rect">
              <a:avLst/>
            </a:prstGeom>
            <a:grpFill/>
          </p:spPr>
          <p:txBody>
            <a:bodyPr wrap="square" lIns="45714" tIns="22857" rIns="45714" bIns="22857"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pPr algn="ctr"/>
              <a:r>
                <a:rPr lang="en-GB" sz="3000" b="1" dirty="0">
                  <a:ln/>
                  <a:solidFill>
                    <a:schemeClr val="bg1"/>
                  </a:solidFill>
                  <a:latin typeface="Arial Rounded MT Bold" panose="020F0704030504030204" pitchFamily="34" charset="0"/>
                  <a:ea typeface="Open Sans SemiBold" panose="020B0706030804020204" pitchFamily="34" charset="0"/>
                  <a:cs typeface="Arial" panose="020B0604020202020204" pitchFamily="34" charset="0"/>
                </a:rPr>
                <a:t>2</a:t>
              </a:r>
              <a:endParaRPr lang="en-US" sz="3000" b="1" dirty="0">
                <a:ln/>
                <a:solidFill>
                  <a:schemeClr val="bg1"/>
                </a:solidFill>
                <a:latin typeface="Arial Rounded MT Bold" panose="020F0704030504030204" pitchFamily="34" charset="0"/>
                <a:ea typeface="Open Sans SemiBold" panose="020B0706030804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7274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/>
      <p:bldP spid="11" grpId="0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arallelogram 11">
            <a:extLst>
              <a:ext uri="{FF2B5EF4-FFF2-40B4-BE49-F238E27FC236}">
                <a16:creationId xmlns:a16="http://schemas.microsoft.com/office/drawing/2014/main" id="{1B683CF9-E6AD-4B53-A8E4-716B08283716}"/>
              </a:ext>
            </a:extLst>
          </p:cNvPr>
          <p:cNvSpPr/>
          <p:nvPr/>
        </p:nvSpPr>
        <p:spPr>
          <a:xfrm flipH="1">
            <a:off x="801970" y="1218687"/>
            <a:ext cx="2872978" cy="743917"/>
          </a:xfrm>
          <a:custGeom>
            <a:avLst/>
            <a:gdLst>
              <a:gd name="connsiteX0" fmla="*/ 0 w 12458700"/>
              <a:gd name="connsiteY0" fmla="*/ 2671788 h 2671788"/>
              <a:gd name="connsiteX1" fmla="*/ 752108 w 12458700"/>
              <a:gd name="connsiteY1" fmla="*/ 0 h 2671788"/>
              <a:gd name="connsiteX2" fmla="*/ 12458700 w 12458700"/>
              <a:gd name="connsiteY2" fmla="*/ 0 h 2671788"/>
              <a:gd name="connsiteX3" fmla="*/ 11706592 w 12458700"/>
              <a:gd name="connsiteY3" fmla="*/ 2671788 h 2671788"/>
              <a:gd name="connsiteX4" fmla="*/ 0 w 12458700"/>
              <a:gd name="connsiteY4" fmla="*/ 2671788 h 2671788"/>
              <a:gd name="connsiteX0" fmla="*/ 0 w 12458700"/>
              <a:gd name="connsiteY0" fmla="*/ 2671788 h 2671788"/>
              <a:gd name="connsiteX1" fmla="*/ 752108 w 12458700"/>
              <a:gd name="connsiteY1" fmla="*/ 0 h 2671788"/>
              <a:gd name="connsiteX2" fmla="*/ 12458700 w 12458700"/>
              <a:gd name="connsiteY2" fmla="*/ 0 h 2671788"/>
              <a:gd name="connsiteX3" fmla="*/ 11715750 w 12458700"/>
              <a:gd name="connsiteY3" fmla="*/ 98848 h 2671788"/>
              <a:gd name="connsiteX4" fmla="*/ 11706592 w 12458700"/>
              <a:gd name="connsiteY4" fmla="*/ 2671788 h 2671788"/>
              <a:gd name="connsiteX5" fmla="*/ 0 w 12458700"/>
              <a:gd name="connsiteY5" fmla="*/ 2671788 h 2671788"/>
              <a:gd name="connsiteX0" fmla="*/ 0 w 11753850"/>
              <a:gd name="connsiteY0" fmla="*/ 2690838 h 2690838"/>
              <a:gd name="connsiteX1" fmla="*/ 752108 w 11753850"/>
              <a:gd name="connsiteY1" fmla="*/ 19050 h 2690838"/>
              <a:gd name="connsiteX2" fmla="*/ 11753850 w 11753850"/>
              <a:gd name="connsiteY2" fmla="*/ 0 h 2690838"/>
              <a:gd name="connsiteX3" fmla="*/ 11715750 w 11753850"/>
              <a:gd name="connsiteY3" fmla="*/ 117898 h 2690838"/>
              <a:gd name="connsiteX4" fmla="*/ 11706592 w 11753850"/>
              <a:gd name="connsiteY4" fmla="*/ 2690838 h 2690838"/>
              <a:gd name="connsiteX5" fmla="*/ 0 w 11753850"/>
              <a:gd name="connsiteY5" fmla="*/ 2690838 h 2690838"/>
              <a:gd name="connsiteX0" fmla="*/ 0 w 11753850"/>
              <a:gd name="connsiteY0" fmla="*/ 2690838 h 2690838"/>
              <a:gd name="connsiteX1" fmla="*/ 752108 w 11753850"/>
              <a:gd name="connsiteY1" fmla="*/ 19050 h 2690838"/>
              <a:gd name="connsiteX2" fmla="*/ 11753850 w 11753850"/>
              <a:gd name="connsiteY2" fmla="*/ 0 h 2690838"/>
              <a:gd name="connsiteX3" fmla="*/ 11736552 w 11753850"/>
              <a:gd name="connsiteY3" fmla="*/ 117899 h 2690838"/>
              <a:gd name="connsiteX4" fmla="*/ 11706592 w 11753850"/>
              <a:gd name="connsiteY4" fmla="*/ 2690838 h 2690838"/>
              <a:gd name="connsiteX5" fmla="*/ 0 w 11753850"/>
              <a:gd name="connsiteY5" fmla="*/ 2690838 h 2690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753850" h="2690838">
                <a:moveTo>
                  <a:pt x="0" y="2690838"/>
                </a:moveTo>
                <a:lnTo>
                  <a:pt x="752108" y="19050"/>
                </a:lnTo>
                <a:lnTo>
                  <a:pt x="11753850" y="0"/>
                </a:lnTo>
                <a:cubicBezTo>
                  <a:pt x="11741150" y="39299"/>
                  <a:pt x="11749252" y="78600"/>
                  <a:pt x="11736552" y="117899"/>
                </a:cubicBezTo>
                <a:cubicBezTo>
                  <a:pt x="11733499" y="975546"/>
                  <a:pt x="11709645" y="1833191"/>
                  <a:pt x="11706592" y="2690838"/>
                </a:cubicBezTo>
                <a:lnTo>
                  <a:pt x="0" y="2690838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199" dirty="0">
              <a:latin typeface="Trebuchet MS" panose="020B0603020202020204" pitchFamily="34" charset="0"/>
            </a:endParaRPr>
          </a:p>
        </p:txBody>
      </p:sp>
      <p:sp>
        <p:nvSpPr>
          <p:cNvPr id="26" name="Rectangle 5">
            <a:extLst>
              <a:ext uri="{FF2B5EF4-FFF2-40B4-BE49-F238E27FC236}">
                <a16:creationId xmlns:a16="http://schemas.microsoft.com/office/drawing/2014/main" id="{0C720790-9A16-46A1-975D-9E38DBFF83D8}"/>
              </a:ext>
            </a:extLst>
          </p:cNvPr>
          <p:cNvSpPr/>
          <p:nvPr/>
        </p:nvSpPr>
        <p:spPr>
          <a:xfrm>
            <a:off x="801970" y="2164785"/>
            <a:ext cx="10515601" cy="2528429"/>
          </a:xfrm>
          <a:custGeom>
            <a:avLst/>
            <a:gdLst>
              <a:gd name="connsiteX0" fmla="*/ 0 w 12344400"/>
              <a:gd name="connsiteY0" fmla="*/ 0 h 1885239"/>
              <a:gd name="connsiteX1" fmla="*/ 12344400 w 12344400"/>
              <a:gd name="connsiteY1" fmla="*/ 0 h 1885239"/>
              <a:gd name="connsiteX2" fmla="*/ 12344400 w 12344400"/>
              <a:gd name="connsiteY2" fmla="*/ 1885239 h 1885239"/>
              <a:gd name="connsiteX3" fmla="*/ 0 w 12344400"/>
              <a:gd name="connsiteY3" fmla="*/ 1885239 h 1885239"/>
              <a:gd name="connsiteX4" fmla="*/ 0 w 12344400"/>
              <a:gd name="connsiteY4" fmla="*/ 0 h 1885239"/>
              <a:gd name="connsiteX0" fmla="*/ 0 w 12344400"/>
              <a:gd name="connsiteY0" fmla="*/ 0 h 1885239"/>
              <a:gd name="connsiteX1" fmla="*/ 12344400 w 12344400"/>
              <a:gd name="connsiteY1" fmla="*/ 0 h 1885239"/>
              <a:gd name="connsiteX2" fmla="*/ 10229850 w 12344400"/>
              <a:gd name="connsiteY2" fmla="*/ 1856664 h 1885239"/>
              <a:gd name="connsiteX3" fmla="*/ 0 w 12344400"/>
              <a:gd name="connsiteY3" fmla="*/ 1885239 h 1885239"/>
              <a:gd name="connsiteX4" fmla="*/ 0 w 12344400"/>
              <a:gd name="connsiteY4" fmla="*/ 0 h 1885239"/>
              <a:gd name="connsiteX0" fmla="*/ 0 w 11736461"/>
              <a:gd name="connsiteY0" fmla="*/ 0 h 1885239"/>
              <a:gd name="connsiteX1" fmla="*/ 11736461 w 11736461"/>
              <a:gd name="connsiteY1" fmla="*/ 0 h 1885239"/>
              <a:gd name="connsiteX2" fmla="*/ 10229850 w 11736461"/>
              <a:gd name="connsiteY2" fmla="*/ 1856664 h 1885239"/>
              <a:gd name="connsiteX3" fmla="*/ 0 w 11736461"/>
              <a:gd name="connsiteY3" fmla="*/ 1885239 h 1885239"/>
              <a:gd name="connsiteX4" fmla="*/ 0 w 11736461"/>
              <a:gd name="connsiteY4" fmla="*/ 0 h 1885239"/>
              <a:gd name="connsiteX0" fmla="*/ 0 w 11736461"/>
              <a:gd name="connsiteY0" fmla="*/ 0 h 1885239"/>
              <a:gd name="connsiteX1" fmla="*/ 11736461 w 11736461"/>
              <a:gd name="connsiteY1" fmla="*/ 0 h 1885239"/>
              <a:gd name="connsiteX2" fmla="*/ 10953268 w 11736461"/>
              <a:gd name="connsiteY2" fmla="*/ 1862967 h 1885239"/>
              <a:gd name="connsiteX3" fmla="*/ 0 w 11736461"/>
              <a:gd name="connsiteY3" fmla="*/ 1885239 h 1885239"/>
              <a:gd name="connsiteX4" fmla="*/ 0 w 11736461"/>
              <a:gd name="connsiteY4" fmla="*/ 0 h 1885239"/>
              <a:gd name="connsiteX0" fmla="*/ 0 w 11171842"/>
              <a:gd name="connsiteY0" fmla="*/ 6303 h 1891542"/>
              <a:gd name="connsiteX1" fmla="*/ 11171842 w 11171842"/>
              <a:gd name="connsiteY1" fmla="*/ 0 h 1891542"/>
              <a:gd name="connsiteX2" fmla="*/ 10953268 w 11171842"/>
              <a:gd name="connsiteY2" fmla="*/ 1869270 h 1891542"/>
              <a:gd name="connsiteX3" fmla="*/ 0 w 11171842"/>
              <a:gd name="connsiteY3" fmla="*/ 1891542 h 1891542"/>
              <a:gd name="connsiteX4" fmla="*/ 0 w 11171842"/>
              <a:gd name="connsiteY4" fmla="*/ 6303 h 1891542"/>
              <a:gd name="connsiteX0" fmla="*/ 0 w 11013043"/>
              <a:gd name="connsiteY0" fmla="*/ 0 h 1885239"/>
              <a:gd name="connsiteX1" fmla="*/ 11013043 w 11013043"/>
              <a:gd name="connsiteY1" fmla="*/ 0 h 1885239"/>
              <a:gd name="connsiteX2" fmla="*/ 10953268 w 11013043"/>
              <a:gd name="connsiteY2" fmla="*/ 1862967 h 1885239"/>
              <a:gd name="connsiteX3" fmla="*/ 0 w 11013043"/>
              <a:gd name="connsiteY3" fmla="*/ 1885239 h 1885239"/>
              <a:gd name="connsiteX4" fmla="*/ 0 w 11013043"/>
              <a:gd name="connsiteY4" fmla="*/ 0 h 1885239"/>
              <a:gd name="connsiteX0" fmla="*/ 0 w 10977754"/>
              <a:gd name="connsiteY0" fmla="*/ 0 h 1885239"/>
              <a:gd name="connsiteX1" fmla="*/ 10977754 w 10977754"/>
              <a:gd name="connsiteY1" fmla="*/ 0 h 1885239"/>
              <a:gd name="connsiteX2" fmla="*/ 10953268 w 10977754"/>
              <a:gd name="connsiteY2" fmla="*/ 1862967 h 1885239"/>
              <a:gd name="connsiteX3" fmla="*/ 0 w 10977754"/>
              <a:gd name="connsiteY3" fmla="*/ 1885239 h 1885239"/>
              <a:gd name="connsiteX4" fmla="*/ 0 w 10977754"/>
              <a:gd name="connsiteY4" fmla="*/ 0 h 1885239"/>
              <a:gd name="connsiteX0" fmla="*/ 0 w 10977754"/>
              <a:gd name="connsiteY0" fmla="*/ 0 h 1885239"/>
              <a:gd name="connsiteX1" fmla="*/ 10977754 w 10977754"/>
              <a:gd name="connsiteY1" fmla="*/ 0 h 1885239"/>
              <a:gd name="connsiteX2" fmla="*/ 10970912 w 10977754"/>
              <a:gd name="connsiteY2" fmla="*/ 1862967 h 1885239"/>
              <a:gd name="connsiteX3" fmla="*/ 0 w 10977754"/>
              <a:gd name="connsiteY3" fmla="*/ 1885239 h 1885239"/>
              <a:gd name="connsiteX4" fmla="*/ 0 w 10977754"/>
              <a:gd name="connsiteY4" fmla="*/ 0 h 188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7754" h="1885239">
                <a:moveTo>
                  <a:pt x="0" y="0"/>
                </a:moveTo>
                <a:lnTo>
                  <a:pt x="10977754" y="0"/>
                </a:lnTo>
                <a:cubicBezTo>
                  <a:pt x="10975473" y="620989"/>
                  <a:pt x="10973193" y="1241978"/>
                  <a:pt x="10970912" y="1862967"/>
                </a:cubicBezTo>
                <a:lnTo>
                  <a:pt x="0" y="1885239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6B973BAA-CE4A-4ED4-B0A9-A8800B9F0C93}"/>
              </a:ext>
            </a:extLst>
          </p:cNvPr>
          <p:cNvSpPr txBox="1">
            <a:spLocks/>
          </p:cNvSpPr>
          <p:nvPr/>
        </p:nvSpPr>
        <p:spPr>
          <a:xfrm>
            <a:off x="801970" y="1286873"/>
            <a:ext cx="2358524" cy="607544"/>
          </a:xfrm>
          <a:prstGeom prst="rect">
            <a:avLst/>
          </a:prstGeom>
        </p:spPr>
        <p:txBody>
          <a:bodyPr/>
          <a:lstStyle>
            <a:lvl1pPr algn="l" defTabSz="91433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Segoe UI" panose="020B0502040204020203" pitchFamily="34" charset="0"/>
              </a:rPr>
              <a:t>Introduction</a:t>
            </a:r>
            <a:endParaRPr lang="en-GB" sz="2799" dirty="0">
              <a:solidFill>
                <a:schemeClr val="bg1"/>
              </a:solidFill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Inhaltsplatzhalter 4">
            <a:extLst>
              <a:ext uri="{FF2B5EF4-FFF2-40B4-BE49-F238E27FC236}">
                <a16:creationId xmlns:a16="http://schemas.microsoft.com/office/drawing/2014/main" id="{D4827AC6-34FB-4B4F-AA71-5A2F4155ACA3}"/>
              </a:ext>
            </a:extLst>
          </p:cNvPr>
          <p:cNvSpPr txBox="1">
            <a:spLocks/>
          </p:cNvSpPr>
          <p:nvPr/>
        </p:nvSpPr>
        <p:spPr>
          <a:xfrm>
            <a:off x="1667539" y="2484125"/>
            <a:ext cx="9465368" cy="83099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fr-FR" sz="3000" b="1" dirty="0" err="1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When</a:t>
            </a:r>
            <a:r>
              <a:rPr lang="fr-FR" sz="30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</a:t>
            </a:r>
            <a:r>
              <a:rPr lang="fr-FR" sz="3000" b="1" dirty="0" err="1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credit</a:t>
            </a:r>
            <a:r>
              <a:rPr lang="fr-FR" sz="30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and ATM </a:t>
            </a:r>
            <a:r>
              <a:rPr lang="fr-FR" sz="3000" b="1" dirty="0" err="1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Cards</a:t>
            </a:r>
            <a:r>
              <a:rPr lang="fr-FR" sz="30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are </a:t>
            </a:r>
            <a:r>
              <a:rPr lang="fr-FR" sz="3000" b="1" dirty="0" err="1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lost</a:t>
            </a:r>
            <a:r>
              <a:rPr lang="fr-FR" sz="30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or </a:t>
            </a:r>
            <a:r>
              <a:rPr lang="fr-FR" sz="3000" b="1" dirty="0" err="1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stolen</a:t>
            </a:r>
            <a:r>
              <a:rPr lang="fr-FR" sz="30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, an </a:t>
            </a:r>
            <a:r>
              <a:rPr lang="fr-FR" sz="3000" b="1" dirty="0" err="1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unauthorized</a:t>
            </a:r>
            <a:r>
              <a:rPr lang="fr-FR" sz="30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user can </a:t>
            </a:r>
            <a:r>
              <a:rPr lang="fr-FR" sz="3000" b="1" dirty="0" err="1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often</a:t>
            </a:r>
            <a:r>
              <a:rPr lang="fr-FR" sz="30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come up </a:t>
            </a:r>
            <a:r>
              <a:rPr lang="fr-FR" sz="3000" b="1" dirty="0" err="1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with</a:t>
            </a:r>
            <a:r>
              <a:rPr lang="fr-FR" sz="30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</a:t>
            </a:r>
            <a:r>
              <a:rPr lang="fr-FR" sz="3000" b="1" dirty="0" err="1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personal</a:t>
            </a:r>
            <a:r>
              <a:rPr lang="fr-FR" sz="30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codes </a:t>
            </a:r>
            <a:endParaRPr lang="en-US" sz="3000" b="1" dirty="0">
              <a:solidFill>
                <a:srgbClr val="002060"/>
              </a:solidFill>
              <a:latin typeface="+mn-lt"/>
              <a:ea typeface="Lato Heavy" panose="020B0604020202020204" charset="0"/>
              <a:cs typeface="Segoe UI" panose="020B0502040204020203" pitchFamily="34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7B049E0-3140-4E7C-8AC2-0AEFF026383F}"/>
              </a:ext>
            </a:extLst>
          </p:cNvPr>
          <p:cNvGrpSpPr/>
          <p:nvPr/>
        </p:nvGrpSpPr>
        <p:grpSpPr>
          <a:xfrm>
            <a:off x="983471" y="2504938"/>
            <a:ext cx="513826" cy="608840"/>
            <a:chOff x="899206" y="2099400"/>
            <a:chExt cx="513826" cy="528863"/>
          </a:xfrm>
          <a:solidFill>
            <a:srgbClr val="203864"/>
          </a:solidFill>
        </p:grpSpPr>
        <p:sp>
          <p:nvSpPr>
            <p:cNvPr id="30" name="Arrow: Pentagon 3">
              <a:extLst>
                <a:ext uri="{FF2B5EF4-FFF2-40B4-BE49-F238E27FC236}">
                  <a16:creationId xmlns:a16="http://schemas.microsoft.com/office/drawing/2014/main" id="{530CCBC3-E2C6-474B-80FC-0BAA64AD2CF8}"/>
                </a:ext>
              </a:extLst>
            </p:cNvPr>
            <p:cNvSpPr/>
            <p:nvPr/>
          </p:nvSpPr>
          <p:spPr>
            <a:xfrm rot="5400000">
              <a:off x="936966" y="2166618"/>
              <a:ext cx="438304" cy="484985"/>
            </a:xfrm>
            <a:prstGeom prst="homePlate">
              <a:avLst>
                <a:gd name="adj" fmla="val 4730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3B2B33F-5538-4841-A4EC-4FE15DF8D421}"/>
                </a:ext>
              </a:extLst>
            </p:cNvPr>
            <p:cNvSpPr/>
            <p:nvPr/>
          </p:nvSpPr>
          <p:spPr>
            <a:xfrm>
              <a:off x="899206" y="2099400"/>
              <a:ext cx="513826" cy="441117"/>
            </a:xfrm>
            <a:prstGeom prst="rect">
              <a:avLst/>
            </a:prstGeom>
            <a:grpFill/>
          </p:spPr>
          <p:txBody>
            <a:bodyPr wrap="square" lIns="45714" tIns="22857" rIns="45714" bIns="22857"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pPr algn="ctr"/>
              <a:endParaRPr lang="en-US" sz="3000" b="1" dirty="0">
                <a:ln/>
                <a:solidFill>
                  <a:schemeClr val="bg1"/>
                </a:solidFill>
                <a:latin typeface="Arial Rounded MT Bold" panose="020F0704030504030204" pitchFamily="34" charset="0"/>
                <a:ea typeface="Open Sans SemiBold" panose="020B0706030804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6" name="Right Arrow 15"/>
          <p:cNvSpPr/>
          <p:nvPr/>
        </p:nvSpPr>
        <p:spPr>
          <a:xfrm>
            <a:off x="2252471" y="3634462"/>
            <a:ext cx="365298" cy="32930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D6253E-A0CA-4984-9491-23ACC494C619}"/>
              </a:ext>
            </a:extLst>
          </p:cNvPr>
          <p:cNvSpPr txBox="1"/>
          <p:nvPr/>
        </p:nvSpPr>
        <p:spPr>
          <a:xfrm>
            <a:off x="2650483" y="3542879"/>
            <a:ext cx="61280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just">
              <a:buNone/>
            </a:pPr>
            <a:r>
              <a:rPr lang="fr-FR" sz="24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Face recognition </a:t>
            </a:r>
            <a:r>
              <a:rPr lang="fr-FR" sz="2400" b="1" dirty="0" err="1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technology</a:t>
            </a:r>
            <a:r>
              <a:rPr lang="fr-FR" sz="24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</a:t>
            </a:r>
            <a:r>
              <a:rPr lang="fr-FR" sz="2400" b="1" dirty="0" err="1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may</a:t>
            </a:r>
            <a:r>
              <a:rPr lang="fr-FR" sz="24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solve </a:t>
            </a:r>
            <a:r>
              <a:rPr lang="fr-FR" sz="2400" b="1" dirty="0" err="1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this</a:t>
            </a:r>
            <a:r>
              <a:rPr lang="fr-FR" sz="24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</a:t>
            </a:r>
            <a:r>
              <a:rPr lang="fr-FR" sz="2400" b="1" dirty="0" err="1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problem</a:t>
            </a:r>
            <a:r>
              <a:rPr lang="fr-FR" sz="24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</a:t>
            </a:r>
            <a:r>
              <a:rPr lang="fr-FR" sz="2400" b="1" dirty="0" err="1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since</a:t>
            </a:r>
            <a:r>
              <a:rPr lang="fr-FR" sz="24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a face </a:t>
            </a:r>
            <a:r>
              <a:rPr lang="fr-FR" sz="2400" b="1" dirty="0" err="1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is</a:t>
            </a:r>
            <a:r>
              <a:rPr lang="fr-FR" sz="24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a unique </a:t>
            </a:r>
            <a:r>
              <a:rPr lang="fr-FR" sz="2400" b="1" dirty="0" err="1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feauture</a:t>
            </a:r>
            <a:r>
              <a:rPr lang="fr-FR" sz="24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in case of </a:t>
            </a:r>
            <a:r>
              <a:rPr lang="fr-FR" sz="2400" b="1" dirty="0" err="1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identical</a:t>
            </a:r>
            <a:r>
              <a:rPr lang="fr-FR" sz="24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</a:t>
            </a:r>
            <a:r>
              <a:rPr lang="fr-FR" sz="2400" b="1" dirty="0" err="1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twins</a:t>
            </a:r>
            <a:r>
              <a:rPr lang="fr-FR" sz="2400" b="1" dirty="0">
                <a:solidFill>
                  <a:srgbClr val="002060"/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.</a:t>
            </a:r>
            <a:endParaRPr lang="en-US" sz="2400" b="1" dirty="0">
              <a:solidFill>
                <a:srgbClr val="002060"/>
              </a:solidFill>
              <a:latin typeface="+mn-lt"/>
              <a:ea typeface="Lato Heavy" panose="020B060402020202020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683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6" grpId="0" animBg="1"/>
      <p:bldP spid="27" grpId="0"/>
      <p:bldP spid="28" grpId="0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arallelogram 11">
            <a:extLst>
              <a:ext uri="{FF2B5EF4-FFF2-40B4-BE49-F238E27FC236}">
                <a16:creationId xmlns:a16="http://schemas.microsoft.com/office/drawing/2014/main" id="{1B683CF9-E6AD-4B53-A8E4-716B08283716}"/>
              </a:ext>
            </a:extLst>
          </p:cNvPr>
          <p:cNvSpPr/>
          <p:nvPr/>
        </p:nvSpPr>
        <p:spPr>
          <a:xfrm flipH="1">
            <a:off x="848469" y="1965136"/>
            <a:ext cx="2872978" cy="743917"/>
          </a:xfrm>
          <a:custGeom>
            <a:avLst/>
            <a:gdLst>
              <a:gd name="connsiteX0" fmla="*/ 0 w 12458700"/>
              <a:gd name="connsiteY0" fmla="*/ 2671788 h 2671788"/>
              <a:gd name="connsiteX1" fmla="*/ 752108 w 12458700"/>
              <a:gd name="connsiteY1" fmla="*/ 0 h 2671788"/>
              <a:gd name="connsiteX2" fmla="*/ 12458700 w 12458700"/>
              <a:gd name="connsiteY2" fmla="*/ 0 h 2671788"/>
              <a:gd name="connsiteX3" fmla="*/ 11706592 w 12458700"/>
              <a:gd name="connsiteY3" fmla="*/ 2671788 h 2671788"/>
              <a:gd name="connsiteX4" fmla="*/ 0 w 12458700"/>
              <a:gd name="connsiteY4" fmla="*/ 2671788 h 2671788"/>
              <a:gd name="connsiteX0" fmla="*/ 0 w 12458700"/>
              <a:gd name="connsiteY0" fmla="*/ 2671788 h 2671788"/>
              <a:gd name="connsiteX1" fmla="*/ 752108 w 12458700"/>
              <a:gd name="connsiteY1" fmla="*/ 0 h 2671788"/>
              <a:gd name="connsiteX2" fmla="*/ 12458700 w 12458700"/>
              <a:gd name="connsiteY2" fmla="*/ 0 h 2671788"/>
              <a:gd name="connsiteX3" fmla="*/ 11715750 w 12458700"/>
              <a:gd name="connsiteY3" fmla="*/ 98848 h 2671788"/>
              <a:gd name="connsiteX4" fmla="*/ 11706592 w 12458700"/>
              <a:gd name="connsiteY4" fmla="*/ 2671788 h 2671788"/>
              <a:gd name="connsiteX5" fmla="*/ 0 w 12458700"/>
              <a:gd name="connsiteY5" fmla="*/ 2671788 h 2671788"/>
              <a:gd name="connsiteX0" fmla="*/ 0 w 11753850"/>
              <a:gd name="connsiteY0" fmla="*/ 2690838 h 2690838"/>
              <a:gd name="connsiteX1" fmla="*/ 752108 w 11753850"/>
              <a:gd name="connsiteY1" fmla="*/ 19050 h 2690838"/>
              <a:gd name="connsiteX2" fmla="*/ 11753850 w 11753850"/>
              <a:gd name="connsiteY2" fmla="*/ 0 h 2690838"/>
              <a:gd name="connsiteX3" fmla="*/ 11715750 w 11753850"/>
              <a:gd name="connsiteY3" fmla="*/ 117898 h 2690838"/>
              <a:gd name="connsiteX4" fmla="*/ 11706592 w 11753850"/>
              <a:gd name="connsiteY4" fmla="*/ 2690838 h 2690838"/>
              <a:gd name="connsiteX5" fmla="*/ 0 w 11753850"/>
              <a:gd name="connsiteY5" fmla="*/ 2690838 h 2690838"/>
              <a:gd name="connsiteX0" fmla="*/ 0 w 11753850"/>
              <a:gd name="connsiteY0" fmla="*/ 2690838 h 2690838"/>
              <a:gd name="connsiteX1" fmla="*/ 752108 w 11753850"/>
              <a:gd name="connsiteY1" fmla="*/ 19050 h 2690838"/>
              <a:gd name="connsiteX2" fmla="*/ 11753850 w 11753850"/>
              <a:gd name="connsiteY2" fmla="*/ 0 h 2690838"/>
              <a:gd name="connsiteX3" fmla="*/ 11736552 w 11753850"/>
              <a:gd name="connsiteY3" fmla="*/ 117899 h 2690838"/>
              <a:gd name="connsiteX4" fmla="*/ 11706592 w 11753850"/>
              <a:gd name="connsiteY4" fmla="*/ 2690838 h 2690838"/>
              <a:gd name="connsiteX5" fmla="*/ 0 w 11753850"/>
              <a:gd name="connsiteY5" fmla="*/ 2690838 h 2690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753850" h="2690838">
                <a:moveTo>
                  <a:pt x="0" y="2690838"/>
                </a:moveTo>
                <a:lnTo>
                  <a:pt x="752108" y="19050"/>
                </a:lnTo>
                <a:lnTo>
                  <a:pt x="11753850" y="0"/>
                </a:lnTo>
                <a:cubicBezTo>
                  <a:pt x="11741150" y="39299"/>
                  <a:pt x="11749252" y="78600"/>
                  <a:pt x="11736552" y="117899"/>
                </a:cubicBezTo>
                <a:cubicBezTo>
                  <a:pt x="11733499" y="975546"/>
                  <a:pt x="11709645" y="1833191"/>
                  <a:pt x="11706592" y="2690838"/>
                </a:cubicBezTo>
                <a:lnTo>
                  <a:pt x="0" y="2690838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199" dirty="0">
              <a:latin typeface="Trebuchet MS" panose="020B0603020202020204" pitchFamily="34" charset="0"/>
            </a:endParaRP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6B973BAA-CE4A-4ED4-B0A9-A8800B9F0C93}"/>
              </a:ext>
            </a:extLst>
          </p:cNvPr>
          <p:cNvSpPr txBox="1">
            <a:spLocks/>
          </p:cNvSpPr>
          <p:nvPr/>
        </p:nvSpPr>
        <p:spPr>
          <a:xfrm>
            <a:off x="879572" y="2101509"/>
            <a:ext cx="2358524" cy="607544"/>
          </a:xfrm>
          <a:prstGeom prst="rect">
            <a:avLst/>
          </a:prstGeom>
        </p:spPr>
        <p:txBody>
          <a:bodyPr/>
          <a:lstStyle>
            <a:lvl1pPr algn="l" defTabSz="91433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Segoe UI" panose="020B0502040204020203" pitchFamily="34" charset="0"/>
              </a:rPr>
              <a:t>cv2	</a:t>
            </a:r>
            <a:endParaRPr lang="en-GB" sz="2799" dirty="0">
              <a:solidFill>
                <a:schemeClr val="bg1"/>
              </a:solidFill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5CAA705D-C127-49F9-B242-2104DB78096B}"/>
              </a:ext>
            </a:extLst>
          </p:cNvPr>
          <p:cNvSpPr txBox="1">
            <a:spLocks/>
          </p:cNvSpPr>
          <p:nvPr/>
        </p:nvSpPr>
        <p:spPr>
          <a:xfrm>
            <a:off x="727171" y="32600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base"/>
            <a:r>
              <a:rPr lang="en-US" sz="4800" b="1" u="sng" dirty="0"/>
              <a:t>Libraries used in Project</a:t>
            </a:r>
            <a:endParaRPr lang="en-US" b="1" u="sng" dirty="0"/>
          </a:p>
        </p:txBody>
      </p:sp>
      <p:sp>
        <p:nvSpPr>
          <p:cNvPr id="10" name="Parallelogram 11">
            <a:extLst>
              <a:ext uri="{FF2B5EF4-FFF2-40B4-BE49-F238E27FC236}">
                <a16:creationId xmlns:a16="http://schemas.microsoft.com/office/drawing/2014/main" id="{982D109C-3B53-4779-802D-0AB3AB8F3D16}"/>
              </a:ext>
            </a:extLst>
          </p:cNvPr>
          <p:cNvSpPr/>
          <p:nvPr/>
        </p:nvSpPr>
        <p:spPr>
          <a:xfrm flipH="1">
            <a:off x="860912" y="2985280"/>
            <a:ext cx="2872978" cy="743917"/>
          </a:xfrm>
          <a:custGeom>
            <a:avLst/>
            <a:gdLst>
              <a:gd name="connsiteX0" fmla="*/ 0 w 12458700"/>
              <a:gd name="connsiteY0" fmla="*/ 2671788 h 2671788"/>
              <a:gd name="connsiteX1" fmla="*/ 752108 w 12458700"/>
              <a:gd name="connsiteY1" fmla="*/ 0 h 2671788"/>
              <a:gd name="connsiteX2" fmla="*/ 12458700 w 12458700"/>
              <a:gd name="connsiteY2" fmla="*/ 0 h 2671788"/>
              <a:gd name="connsiteX3" fmla="*/ 11706592 w 12458700"/>
              <a:gd name="connsiteY3" fmla="*/ 2671788 h 2671788"/>
              <a:gd name="connsiteX4" fmla="*/ 0 w 12458700"/>
              <a:gd name="connsiteY4" fmla="*/ 2671788 h 2671788"/>
              <a:gd name="connsiteX0" fmla="*/ 0 w 12458700"/>
              <a:gd name="connsiteY0" fmla="*/ 2671788 h 2671788"/>
              <a:gd name="connsiteX1" fmla="*/ 752108 w 12458700"/>
              <a:gd name="connsiteY1" fmla="*/ 0 h 2671788"/>
              <a:gd name="connsiteX2" fmla="*/ 12458700 w 12458700"/>
              <a:gd name="connsiteY2" fmla="*/ 0 h 2671788"/>
              <a:gd name="connsiteX3" fmla="*/ 11715750 w 12458700"/>
              <a:gd name="connsiteY3" fmla="*/ 98848 h 2671788"/>
              <a:gd name="connsiteX4" fmla="*/ 11706592 w 12458700"/>
              <a:gd name="connsiteY4" fmla="*/ 2671788 h 2671788"/>
              <a:gd name="connsiteX5" fmla="*/ 0 w 12458700"/>
              <a:gd name="connsiteY5" fmla="*/ 2671788 h 2671788"/>
              <a:gd name="connsiteX0" fmla="*/ 0 w 11753850"/>
              <a:gd name="connsiteY0" fmla="*/ 2690838 h 2690838"/>
              <a:gd name="connsiteX1" fmla="*/ 752108 w 11753850"/>
              <a:gd name="connsiteY1" fmla="*/ 19050 h 2690838"/>
              <a:gd name="connsiteX2" fmla="*/ 11753850 w 11753850"/>
              <a:gd name="connsiteY2" fmla="*/ 0 h 2690838"/>
              <a:gd name="connsiteX3" fmla="*/ 11715750 w 11753850"/>
              <a:gd name="connsiteY3" fmla="*/ 117898 h 2690838"/>
              <a:gd name="connsiteX4" fmla="*/ 11706592 w 11753850"/>
              <a:gd name="connsiteY4" fmla="*/ 2690838 h 2690838"/>
              <a:gd name="connsiteX5" fmla="*/ 0 w 11753850"/>
              <a:gd name="connsiteY5" fmla="*/ 2690838 h 2690838"/>
              <a:gd name="connsiteX0" fmla="*/ 0 w 11753850"/>
              <a:gd name="connsiteY0" fmla="*/ 2690838 h 2690838"/>
              <a:gd name="connsiteX1" fmla="*/ 752108 w 11753850"/>
              <a:gd name="connsiteY1" fmla="*/ 19050 h 2690838"/>
              <a:gd name="connsiteX2" fmla="*/ 11753850 w 11753850"/>
              <a:gd name="connsiteY2" fmla="*/ 0 h 2690838"/>
              <a:gd name="connsiteX3" fmla="*/ 11736552 w 11753850"/>
              <a:gd name="connsiteY3" fmla="*/ 117899 h 2690838"/>
              <a:gd name="connsiteX4" fmla="*/ 11706592 w 11753850"/>
              <a:gd name="connsiteY4" fmla="*/ 2690838 h 2690838"/>
              <a:gd name="connsiteX5" fmla="*/ 0 w 11753850"/>
              <a:gd name="connsiteY5" fmla="*/ 2690838 h 2690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753850" h="2690838">
                <a:moveTo>
                  <a:pt x="0" y="2690838"/>
                </a:moveTo>
                <a:lnTo>
                  <a:pt x="752108" y="19050"/>
                </a:lnTo>
                <a:lnTo>
                  <a:pt x="11753850" y="0"/>
                </a:lnTo>
                <a:cubicBezTo>
                  <a:pt x="11741150" y="39299"/>
                  <a:pt x="11749252" y="78600"/>
                  <a:pt x="11736552" y="117899"/>
                </a:cubicBezTo>
                <a:cubicBezTo>
                  <a:pt x="11733499" y="975546"/>
                  <a:pt x="11709645" y="1833191"/>
                  <a:pt x="11706592" y="2690838"/>
                </a:cubicBezTo>
                <a:lnTo>
                  <a:pt x="0" y="2690838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199" dirty="0">
              <a:latin typeface="Trebuchet MS" panose="020B0603020202020204" pitchFamily="34" charset="0"/>
            </a:endParaRPr>
          </a:p>
        </p:txBody>
      </p:sp>
      <p:sp>
        <p:nvSpPr>
          <p:cNvPr id="11" name="Parallelogram 11">
            <a:extLst>
              <a:ext uri="{FF2B5EF4-FFF2-40B4-BE49-F238E27FC236}">
                <a16:creationId xmlns:a16="http://schemas.microsoft.com/office/drawing/2014/main" id="{9CF23C80-6264-49F6-8151-D67F8C08B3DA}"/>
              </a:ext>
            </a:extLst>
          </p:cNvPr>
          <p:cNvSpPr/>
          <p:nvPr/>
        </p:nvSpPr>
        <p:spPr>
          <a:xfrm flipH="1">
            <a:off x="879572" y="3992990"/>
            <a:ext cx="2872978" cy="743917"/>
          </a:xfrm>
          <a:custGeom>
            <a:avLst/>
            <a:gdLst>
              <a:gd name="connsiteX0" fmla="*/ 0 w 12458700"/>
              <a:gd name="connsiteY0" fmla="*/ 2671788 h 2671788"/>
              <a:gd name="connsiteX1" fmla="*/ 752108 w 12458700"/>
              <a:gd name="connsiteY1" fmla="*/ 0 h 2671788"/>
              <a:gd name="connsiteX2" fmla="*/ 12458700 w 12458700"/>
              <a:gd name="connsiteY2" fmla="*/ 0 h 2671788"/>
              <a:gd name="connsiteX3" fmla="*/ 11706592 w 12458700"/>
              <a:gd name="connsiteY3" fmla="*/ 2671788 h 2671788"/>
              <a:gd name="connsiteX4" fmla="*/ 0 w 12458700"/>
              <a:gd name="connsiteY4" fmla="*/ 2671788 h 2671788"/>
              <a:gd name="connsiteX0" fmla="*/ 0 w 12458700"/>
              <a:gd name="connsiteY0" fmla="*/ 2671788 h 2671788"/>
              <a:gd name="connsiteX1" fmla="*/ 752108 w 12458700"/>
              <a:gd name="connsiteY1" fmla="*/ 0 h 2671788"/>
              <a:gd name="connsiteX2" fmla="*/ 12458700 w 12458700"/>
              <a:gd name="connsiteY2" fmla="*/ 0 h 2671788"/>
              <a:gd name="connsiteX3" fmla="*/ 11715750 w 12458700"/>
              <a:gd name="connsiteY3" fmla="*/ 98848 h 2671788"/>
              <a:gd name="connsiteX4" fmla="*/ 11706592 w 12458700"/>
              <a:gd name="connsiteY4" fmla="*/ 2671788 h 2671788"/>
              <a:gd name="connsiteX5" fmla="*/ 0 w 12458700"/>
              <a:gd name="connsiteY5" fmla="*/ 2671788 h 2671788"/>
              <a:gd name="connsiteX0" fmla="*/ 0 w 11753850"/>
              <a:gd name="connsiteY0" fmla="*/ 2690838 h 2690838"/>
              <a:gd name="connsiteX1" fmla="*/ 752108 w 11753850"/>
              <a:gd name="connsiteY1" fmla="*/ 19050 h 2690838"/>
              <a:gd name="connsiteX2" fmla="*/ 11753850 w 11753850"/>
              <a:gd name="connsiteY2" fmla="*/ 0 h 2690838"/>
              <a:gd name="connsiteX3" fmla="*/ 11715750 w 11753850"/>
              <a:gd name="connsiteY3" fmla="*/ 117898 h 2690838"/>
              <a:gd name="connsiteX4" fmla="*/ 11706592 w 11753850"/>
              <a:gd name="connsiteY4" fmla="*/ 2690838 h 2690838"/>
              <a:gd name="connsiteX5" fmla="*/ 0 w 11753850"/>
              <a:gd name="connsiteY5" fmla="*/ 2690838 h 2690838"/>
              <a:gd name="connsiteX0" fmla="*/ 0 w 11753850"/>
              <a:gd name="connsiteY0" fmla="*/ 2690838 h 2690838"/>
              <a:gd name="connsiteX1" fmla="*/ 752108 w 11753850"/>
              <a:gd name="connsiteY1" fmla="*/ 19050 h 2690838"/>
              <a:gd name="connsiteX2" fmla="*/ 11753850 w 11753850"/>
              <a:gd name="connsiteY2" fmla="*/ 0 h 2690838"/>
              <a:gd name="connsiteX3" fmla="*/ 11736552 w 11753850"/>
              <a:gd name="connsiteY3" fmla="*/ 117899 h 2690838"/>
              <a:gd name="connsiteX4" fmla="*/ 11706592 w 11753850"/>
              <a:gd name="connsiteY4" fmla="*/ 2690838 h 2690838"/>
              <a:gd name="connsiteX5" fmla="*/ 0 w 11753850"/>
              <a:gd name="connsiteY5" fmla="*/ 2690838 h 2690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753850" h="2690838">
                <a:moveTo>
                  <a:pt x="0" y="2690838"/>
                </a:moveTo>
                <a:lnTo>
                  <a:pt x="752108" y="19050"/>
                </a:lnTo>
                <a:lnTo>
                  <a:pt x="11753850" y="0"/>
                </a:lnTo>
                <a:cubicBezTo>
                  <a:pt x="11741150" y="39299"/>
                  <a:pt x="11749252" y="78600"/>
                  <a:pt x="11736552" y="117899"/>
                </a:cubicBezTo>
                <a:cubicBezTo>
                  <a:pt x="11733499" y="975546"/>
                  <a:pt x="11709645" y="1833191"/>
                  <a:pt x="11706592" y="2690838"/>
                </a:cubicBezTo>
                <a:lnTo>
                  <a:pt x="0" y="2690838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199" dirty="0">
              <a:latin typeface="Trebuchet MS" panose="020B0603020202020204" pitchFamily="34" charset="0"/>
            </a:endParaRPr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2F60CFBC-C4CA-4CA1-881F-2DD7FCC46860}"/>
              </a:ext>
            </a:extLst>
          </p:cNvPr>
          <p:cNvSpPr/>
          <p:nvPr/>
        </p:nvSpPr>
        <p:spPr>
          <a:xfrm flipH="1">
            <a:off x="882683" y="5022480"/>
            <a:ext cx="2872978" cy="743917"/>
          </a:xfrm>
          <a:custGeom>
            <a:avLst/>
            <a:gdLst>
              <a:gd name="connsiteX0" fmla="*/ 0 w 12458700"/>
              <a:gd name="connsiteY0" fmla="*/ 2671788 h 2671788"/>
              <a:gd name="connsiteX1" fmla="*/ 752108 w 12458700"/>
              <a:gd name="connsiteY1" fmla="*/ 0 h 2671788"/>
              <a:gd name="connsiteX2" fmla="*/ 12458700 w 12458700"/>
              <a:gd name="connsiteY2" fmla="*/ 0 h 2671788"/>
              <a:gd name="connsiteX3" fmla="*/ 11706592 w 12458700"/>
              <a:gd name="connsiteY3" fmla="*/ 2671788 h 2671788"/>
              <a:gd name="connsiteX4" fmla="*/ 0 w 12458700"/>
              <a:gd name="connsiteY4" fmla="*/ 2671788 h 2671788"/>
              <a:gd name="connsiteX0" fmla="*/ 0 w 12458700"/>
              <a:gd name="connsiteY0" fmla="*/ 2671788 h 2671788"/>
              <a:gd name="connsiteX1" fmla="*/ 752108 w 12458700"/>
              <a:gd name="connsiteY1" fmla="*/ 0 h 2671788"/>
              <a:gd name="connsiteX2" fmla="*/ 12458700 w 12458700"/>
              <a:gd name="connsiteY2" fmla="*/ 0 h 2671788"/>
              <a:gd name="connsiteX3" fmla="*/ 11715750 w 12458700"/>
              <a:gd name="connsiteY3" fmla="*/ 98848 h 2671788"/>
              <a:gd name="connsiteX4" fmla="*/ 11706592 w 12458700"/>
              <a:gd name="connsiteY4" fmla="*/ 2671788 h 2671788"/>
              <a:gd name="connsiteX5" fmla="*/ 0 w 12458700"/>
              <a:gd name="connsiteY5" fmla="*/ 2671788 h 2671788"/>
              <a:gd name="connsiteX0" fmla="*/ 0 w 11753850"/>
              <a:gd name="connsiteY0" fmla="*/ 2690838 h 2690838"/>
              <a:gd name="connsiteX1" fmla="*/ 752108 w 11753850"/>
              <a:gd name="connsiteY1" fmla="*/ 19050 h 2690838"/>
              <a:gd name="connsiteX2" fmla="*/ 11753850 w 11753850"/>
              <a:gd name="connsiteY2" fmla="*/ 0 h 2690838"/>
              <a:gd name="connsiteX3" fmla="*/ 11715750 w 11753850"/>
              <a:gd name="connsiteY3" fmla="*/ 117898 h 2690838"/>
              <a:gd name="connsiteX4" fmla="*/ 11706592 w 11753850"/>
              <a:gd name="connsiteY4" fmla="*/ 2690838 h 2690838"/>
              <a:gd name="connsiteX5" fmla="*/ 0 w 11753850"/>
              <a:gd name="connsiteY5" fmla="*/ 2690838 h 2690838"/>
              <a:gd name="connsiteX0" fmla="*/ 0 w 11753850"/>
              <a:gd name="connsiteY0" fmla="*/ 2690838 h 2690838"/>
              <a:gd name="connsiteX1" fmla="*/ 752108 w 11753850"/>
              <a:gd name="connsiteY1" fmla="*/ 19050 h 2690838"/>
              <a:gd name="connsiteX2" fmla="*/ 11753850 w 11753850"/>
              <a:gd name="connsiteY2" fmla="*/ 0 h 2690838"/>
              <a:gd name="connsiteX3" fmla="*/ 11736552 w 11753850"/>
              <a:gd name="connsiteY3" fmla="*/ 117899 h 2690838"/>
              <a:gd name="connsiteX4" fmla="*/ 11706592 w 11753850"/>
              <a:gd name="connsiteY4" fmla="*/ 2690838 h 2690838"/>
              <a:gd name="connsiteX5" fmla="*/ 0 w 11753850"/>
              <a:gd name="connsiteY5" fmla="*/ 2690838 h 2690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753850" h="2690838">
                <a:moveTo>
                  <a:pt x="0" y="2690838"/>
                </a:moveTo>
                <a:lnTo>
                  <a:pt x="752108" y="19050"/>
                </a:lnTo>
                <a:lnTo>
                  <a:pt x="11753850" y="0"/>
                </a:lnTo>
                <a:cubicBezTo>
                  <a:pt x="11741150" y="39299"/>
                  <a:pt x="11749252" y="78600"/>
                  <a:pt x="11736552" y="117899"/>
                </a:cubicBezTo>
                <a:cubicBezTo>
                  <a:pt x="11733499" y="975546"/>
                  <a:pt x="11709645" y="1833191"/>
                  <a:pt x="11706592" y="2690838"/>
                </a:cubicBezTo>
                <a:lnTo>
                  <a:pt x="0" y="2690838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199" dirty="0">
              <a:latin typeface="Trebuchet MS" panose="020B0603020202020204" pitchFamily="34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F54389E-C114-432D-9631-409C6FE90F7D}"/>
              </a:ext>
            </a:extLst>
          </p:cNvPr>
          <p:cNvSpPr txBox="1">
            <a:spLocks/>
          </p:cNvSpPr>
          <p:nvPr/>
        </p:nvSpPr>
        <p:spPr>
          <a:xfrm>
            <a:off x="879572" y="3095774"/>
            <a:ext cx="2358524" cy="607544"/>
          </a:xfrm>
          <a:prstGeom prst="rect">
            <a:avLst/>
          </a:prstGeom>
        </p:spPr>
        <p:txBody>
          <a:bodyPr/>
          <a:lstStyle>
            <a:lvl1pPr algn="l" defTabSz="91433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err="1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Segoe UI" panose="020B0502040204020203" pitchFamily="34" charset="0"/>
              </a:rPr>
              <a:t>numpy</a:t>
            </a:r>
            <a:endParaRPr lang="en-GB" sz="2799" dirty="0">
              <a:solidFill>
                <a:schemeClr val="bg1"/>
              </a:solidFill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996D4EF3-DBB9-4F7D-9BB6-C0D6E4A57DD0}"/>
              </a:ext>
            </a:extLst>
          </p:cNvPr>
          <p:cNvSpPr txBox="1">
            <a:spLocks/>
          </p:cNvSpPr>
          <p:nvPr/>
        </p:nvSpPr>
        <p:spPr>
          <a:xfrm>
            <a:off x="879572" y="3099873"/>
            <a:ext cx="2358524" cy="607544"/>
          </a:xfrm>
          <a:prstGeom prst="rect">
            <a:avLst/>
          </a:prstGeom>
        </p:spPr>
        <p:txBody>
          <a:bodyPr/>
          <a:lstStyle>
            <a:lvl1pPr algn="l" defTabSz="91433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err="1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Segoe UI" panose="020B0502040204020203" pitchFamily="34" charset="0"/>
              </a:rPr>
              <a:t>numpy</a:t>
            </a:r>
            <a:endParaRPr lang="en-GB" sz="2799" dirty="0">
              <a:solidFill>
                <a:schemeClr val="bg1"/>
              </a:solidFill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12D402EC-531F-4BE2-B226-C4F9619D8CF6}"/>
              </a:ext>
            </a:extLst>
          </p:cNvPr>
          <p:cNvSpPr txBox="1">
            <a:spLocks/>
          </p:cNvSpPr>
          <p:nvPr/>
        </p:nvSpPr>
        <p:spPr>
          <a:xfrm>
            <a:off x="879572" y="4129363"/>
            <a:ext cx="2358524" cy="607544"/>
          </a:xfrm>
          <a:prstGeom prst="rect">
            <a:avLst/>
          </a:prstGeom>
        </p:spPr>
        <p:txBody>
          <a:bodyPr/>
          <a:lstStyle>
            <a:lvl1pPr algn="l" defTabSz="91433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Segoe UI" panose="020B0502040204020203" pitchFamily="34" charset="0"/>
              </a:rPr>
              <a:t>PIL</a:t>
            </a:r>
            <a:endParaRPr lang="en-GB" sz="2799" dirty="0">
              <a:solidFill>
                <a:schemeClr val="bg1"/>
              </a:solidFill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54A2342F-A9B6-437E-8E57-16B41B52E34A}"/>
              </a:ext>
            </a:extLst>
          </p:cNvPr>
          <p:cNvSpPr txBox="1">
            <a:spLocks/>
          </p:cNvSpPr>
          <p:nvPr/>
        </p:nvSpPr>
        <p:spPr>
          <a:xfrm>
            <a:off x="879572" y="5158853"/>
            <a:ext cx="2358524" cy="607544"/>
          </a:xfrm>
          <a:prstGeom prst="rect">
            <a:avLst/>
          </a:prstGeom>
        </p:spPr>
        <p:txBody>
          <a:bodyPr/>
          <a:lstStyle>
            <a:lvl1pPr algn="l" defTabSz="91433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799" b="1" dirty="0" err="1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Times New Roman" panose="02020603050405020304" pitchFamily="18" charset="0"/>
              </a:rPr>
              <a:t>tkinter</a:t>
            </a:r>
            <a:endParaRPr lang="en-GB" sz="2799" b="1" dirty="0">
              <a:solidFill>
                <a:schemeClr val="bg1"/>
              </a:solidFill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1522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7" grpId="0"/>
      <p:bldP spid="14" grpId="0"/>
      <p:bldP spid="10" grpId="0" animBg="1"/>
      <p:bldP spid="11" grpId="0" animBg="1"/>
      <p:bldP spid="12" grpId="0" animBg="1"/>
      <p:bldP spid="13" grpId="0"/>
      <p:bldP spid="16" grpId="0"/>
      <p:bldP spid="17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arallelogram 11">
            <a:extLst>
              <a:ext uri="{FF2B5EF4-FFF2-40B4-BE49-F238E27FC236}">
                <a16:creationId xmlns:a16="http://schemas.microsoft.com/office/drawing/2014/main" id="{1B683CF9-E6AD-4B53-A8E4-716B08283716}"/>
              </a:ext>
            </a:extLst>
          </p:cNvPr>
          <p:cNvSpPr/>
          <p:nvPr/>
        </p:nvSpPr>
        <p:spPr>
          <a:xfrm flipH="1">
            <a:off x="801970" y="1218687"/>
            <a:ext cx="2872978" cy="743917"/>
          </a:xfrm>
          <a:custGeom>
            <a:avLst/>
            <a:gdLst>
              <a:gd name="connsiteX0" fmla="*/ 0 w 12458700"/>
              <a:gd name="connsiteY0" fmla="*/ 2671788 h 2671788"/>
              <a:gd name="connsiteX1" fmla="*/ 752108 w 12458700"/>
              <a:gd name="connsiteY1" fmla="*/ 0 h 2671788"/>
              <a:gd name="connsiteX2" fmla="*/ 12458700 w 12458700"/>
              <a:gd name="connsiteY2" fmla="*/ 0 h 2671788"/>
              <a:gd name="connsiteX3" fmla="*/ 11706592 w 12458700"/>
              <a:gd name="connsiteY3" fmla="*/ 2671788 h 2671788"/>
              <a:gd name="connsiteX4" fmla="*/ 0 w 12458700"/>
              <a:gd name="connsiteY4" fmla="*/ 2671788 h 2671788"/>
              <a:gd name="connsiteX0" fmla="*/ 0 w 12458700"/>
              <a:gd name="connsiteY0" fmla="*/ 2671788 h 2671788"/>
              <a:gd name="connsiteX1" fmla="*/ 752108 w 12458700"/>
              <a:gd name="connsiteY1" fmla="*/ 0 h 2671788"/>
              <a:gd name="connsiteX2" fmla="*/ 12458700 w 12458700"/>
              <a:gd name="connsiteY2" fmla="*/ 0 h 2671788"/>
              <a:gd name="connsiteX3" fmla="*/ 11715750 w 12458700"/>
              <a:gd name="connsiteY3" fmla="*/ 98848 h 2671788"/>
              <a:gd name="connsiteX4" fmla="*/ 11706592 w 12458700"/>
              <a:gd name="connsiteY4" fmla="*/ 2671788 h 2671788"/>
              <a:gd name="connsiteX5" fmla="*/ 0 w 12458700"/>
              <a:gd name="connsiteY5" fmla="*/ 2671788 h 2671788"/>
              <a:gd name="connsiteX0" fmla="*/ 0 w 11753850"/>
              <a:gd name="connsiteY0" fmla="*/ 2690838 h 2690838"/>
              <a:gd name="connsiteX1" fmla="*/ 752108 w 11753850"/>
              <a:gd name="connsiteY1" fmla="*/ 19050 h 2690838"/>
              <a:gd name="connsiteX2" fmla="*/ 11753850 w 11753850"/>
              <a:gd name="connsiteY2" fmla="*/ 0 h 2690838"/>
              <a:gd name="connsiteX3" fmla="*/ 11715750 w 11753850"/>
              <a:gd name="connsiteY3" fmla="*/ 117898 h 2690838"/>
              <a:gd name="connsiteX4" fmla="*/ 11706592 w 11753850"/>
              <a:gd name="connsiteY4" fmla="*/ 2690838 h 2690838"/>
              <a:gd name="connsiteX5" fmla="*/ 0 w 11753850"/>
              <a:gd name="connsiteY5" fmla="*/ 2690838 h 2690838"/>
              <a:gd name="connsiteX0" fmla="*/ 0 w 11753850"/>
              <a:gd name="connsiteY0" fmla="*/ 2690838 h 2690838"/>
              <a:gd name="connsiteX1" fmla="*/ 752108 w 11753850"/>
              <a:gd name="connsiteY1" fmla="*/ 19050 h 2690838"/>
              <a:gd name="connsiteX2" fmla="*/ 11753850 w 11753850"/>
              <a:gd name="connsiteY2" fmla="*/ 0 h 2690838"/>
              <a:gd name="connsiteX3" fmla="*/ 11736552 w 11753850"/>
              <a:gd name="connsiteY3" fmla="*/ 117899 h 2690838"/>
              <a:gd name="connsiteX4" fmla="*/ 11706592 w 11753850"/>
              <a:gd name="connsiteY4" fmla="*/ 2690838 h 2690838"/>
              <a:gd name="connsiteX5" fmla="*/ 0 w 11753850"/>
              <a:gd name="connsiteY5" fmla="*/ 2690838 h 2690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753850" h="2690838">
                <a:moveTo>
                  <a:pt x="0" y="2690838"/>
                </a:moveTo>
                <a:lnTo>
                  <a:pt x="752108" y="19050"/>
                </a:lnTo>
                <a:lnTo>
                  <a:pt x="11753850" y="0"/>
                </a:lnTo>
                <a:cubicBezTo>
                  <a:pt x="11741150" y="39299"/>
                  <a:pt x="11749252" y="78600"/>
                  <a:pt x="11736552" y="117899"/>
                </a:cubicBezTo>
                <a:cubicBezTo>
                  <a:pt x="11733499" y="975546"/>
                  <a:pt x="11709645" y="1833191"/>
                  <a:pt x="11706592" y="2690838"/>
                </a:cubicBezTo>
                <a:lnTo>
                  <a:pt x="0" y="2690838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7199" dirty="0">
              <a:latin typeface="Trebuchet MS" panose="020B0603020202020204" pitchFamily="34" charset="0"/>
            </a:endParaRPr>
          </a:p>
        </p:txBody>
      </p:sp>
      <p:sp>
        <p:nvSpPr>
          <p:cNvPr id="26" name="Rectangle 5">
            <a:extLst>
              <a:ext uri="{FF2B5EF4-FFF2-40B4-BE49-F238E27FC236}">
                <a16:creationId xmlns:a16="http://schemas.microsoft.com/office/drawing/2014/main" id="{0C720790-9A16-46A1-975D-9E38DBFF83D8}"/>
              </a:ext>
            </a:extLst>
          </p:cNvPr>
          <p:cNvSpPr/>
          <p:nvPr/>
        </p:nvSpPr>
        <p:spPr>
          <a:xfrm>
            <a:off x="801970" y="2164785"/>
            <a:ext cx="10515601" cy="3786836"/>
          </a:xfrm>
          <a:custGeom>
            <a:avLst/>
            <a:gdLst>
              <a:gd name="connsiteX0" fmla="*/ 0 w 12344400"/>
              <a:gd name="connsiteY0" fmla="*/ 0 h 1885239"/>
              <a:gd name="connsiteX1" fmla="*/ 12344400 w 12344400"/>
              <a:gd name="connsiteY1" fmla="*/ 0 h 1885239"/>
              <a:gd name="connsiteX2" fmla="*/ 12344400 w 12344400"/>
              <a:gd name="connsiteY2" fmla="*/ 1885239 h 1885239"/>
              <a:gd name="connsiteX3" fmla="*/ 0 w 12344400"/>
              <a:gd name="connsiteY3" fmla="*/ 1885239 h 1885239"/>
              <a:gd name="connsiteX4" fmla="*/ 0 w 12344400"/>
              <a:gd name="connsiteY4" fmla="*/ 0 h 1885239"/>
              <a:gd name="connsiteX0" fmla="*/ 0 w 12344400"/>
              <a:gd name="connsiteY0" fmla="*/ 0 h 1885239"/>
              <a:gd name="connsiteX1" fmla="*/ 12344400 w 12344400"/>
              <a:gd name="connsiteY1" fmla="*/ 0 h 1885239"/>
              <a:gd name="connsiteX2" fmla="*/ 10229850 w 12344400"/>
              <a:gd name="connsiteY2" fmla="*/ 1856664 h 1885239"/>
              <a:gd name="connsiteX3" fmla="*/ 0 w 12344400"/>
              <a:gd name="connsiteY3" fmla="*/ 1885239 h 1885239"/>
              <a:gd name="connsiteX4" fmla="*/ 0 w 12344400"/>
              <a:gd name="connsiteY4" fmla="*/ 0 h 1885239"/>
              <a:gd name="connsiteX0" fmla="*/ 0 w 11736461"/>
              <a:gd name="connsiteY0" fmla="*/ 0 h 1885239"/>
              <a:gd name="connsiteX1" fmla="*/ 11736461 w 11736461"/>
              <a:gd name="connsiteY1" fmla="*/ 0 h 1885239"/>
              <a:gd name="connsiteX2" fmla="*/ 10229850 w 11736461"/>
              <a:gd name="connsiteY2" fmla="*/ 1856664 h 1885239"/>
              <a:gd name="connsiteX3" fmla="*/ 0 w 11736461"/>
              <a:gd name="connsiteY3" fmla="*/ 1885239 h 1885239"/>
              <a:gd name="connsiteX4" fmla="*/ 0 w 11736461"/>
              <a:gd name="connsiteY4" fmla="*/ 0 h 1885239"/>
              <a:gd name="connsiteX0" fmla="*/ 0 w 11736461"/>
              <a:gd name="connsiteY0" fmla="*/ 0 h 1885239"/>
              <a:gd name="connsiteX1" fmla="*/ 11736461 w 11736461"/>
              <a:gd name="connsiteY1" fmla="*/ 0 h 1885239"/>
              <a:gd name="connsiteX2" fmla="*/ 10953268 w 11736461"/>
              <a:gd name="connsiteY2" fmla="*/ 1862967 h 1885239"/>
              <a:gd name="connsiteX3" fmla="*/ 0 w 11736461"/>
              <a:gd name="connsiteY3" fmla="*/ 1885239 h 1885239"/>
              <a:gd name="connsiteX4" fmla="*/ 0 w 11736461"/>
              <a:gd name="connsiteY4" fmla="*/ 0 h 1885239"/>
              <a:gd name="connsiteX0" fmla="*/ 0 w 11171842"/>
              <a:gd name="connsiteY0" fmla="*/ 6303 h 1891542"/>
              <a:gd name="connsiteX1" fmla="*/ 11171842 w 11171842"/>
              <a:gd name="connsiteY1" fmla="*/ 0 h 1891542"/>
              <a:gd name="connsiteX2" fmla="*/ 10953268 w 11171842"/>
              <a:gd name="connsiteY2" fmla="*/ 1869270 h 1891542"/>
              <a:gd name="connsiteX3" fmla="*/ 0 w 11171842"/>
              <a:gd name="connsiteY3" fmla="*/ 1891542 h 1891542"/>
              <a:gd name="connsiteX4" fmla="*/ 0 w 11171842"/>
              <a:gd name="connsiteY4" fmla="*/ 6303 h 1891542"/>
              <a:gd name="connsiteX0" fmla="*/ 0 w 11013043"/>
              <a:gd name="connsiteY0" fmla="*/ 0 h 1885239"/>
              <a:gd name="connsiteX1" fmla="*/ 11013043 w 11013043"/>
              <a:gd name="connsiteY1" fmla="*/ 0 h 1885239"/>
              <a:gd name="connsiteX2" fmla="*/ 10953268 w 11013043"/>
              <a:gd name="connsiteY2" fmla="*/ 1862967 h 1885239"/>
              <a:gd name="connsiteX3" fmla="*/ 0 w 11013043"/>
              <a:gd name="connsiteY3" fmla="*/ 1885239 h 1885239"/>
              <a:gd name="connsiteX4" fmla="*/ 0 w 11013043"/>
              <a:gd name="connsiteY4" fmla="*/ 0 h 1885239"/>
              <a:gd name="connsiteX0" fmla="*/ 0 w 10977754"/>
              <a:gd name="connsiteY0" fmla="*/ 0 h 1885239"/>
              <a:gd name="connsiteX1" fmla="*/ 10977754 w 10977754"/>
              <a:gd name="connsiteY1" fmla="*/ 0 h 1885239"/>
              <a:gd name="connsiteX2" fmla="*/ 10953268 w 10977754"/>
              <a:gd name="connsiteY2" fmla="*/ 1862967 h 1885239"/>
              <a:gd name="connsiteX3" fmla="*/ 0 w 10977754"/>
              <a:gd name="connsiteY3" fmla="*/ 1885239 h 1885239"/>
              <a:gd name="connsiteX4" fmla="*/ 0 w 10977754"/>
              <a:gd name="connsiteY4" fmla="*/ 0 h 1885239"/>
              <a:gd name="connsiteX0" fmla="*/ 0 w 10977754"/>
              <a:gd name="connsiteY0" fmla="*/ 0 h 1885239"/>
              <a:gd name="connsiteX1" fmla="*/ 10977754 w 10977754"/>
              <a:gd name="connsiteY1" fmla="*/ 0 h 1885239"/>
              <a:gd name="connsiteX2" fmla="*/ 10970912 w 10977754"/>
              <a:gd name="connsiteY2" fmla="*/ 1862967 h 1885239"/>
              <a:gd name="connsiteX3" fmla="*/ 0 w 10977754"/>
              <a:gd name="connsiteY3" fmla="*/ 1885239 h 1885239"/>
              <a:gd name="connsiteX4" fmla="*/ 0 w 10977754"/>
              <a:gd name="connsiteY4" fmla="*/ 0 h 188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77754" h="1885239">
                <a:moveTo>
                  <a:pt x="0" y="0"/>
                </a:moveTo>
                <a:lnTo>
                  <a:pt x="10977754" y="0"/>
                </a:lnTo>
                <a:cubicBezTo>
                  <a:pt x="10975473" y="620989"/>
                  <a:pt x="10973193" y="1241978"/>
                  <a:pt x="10970912" y="1862967"/>
                </a:cubicBezTo>
                <a:lnTo>
                  <a:pt x="0" y="1885239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6B973BAA-CE4A-4ED4-B0A9-A8800B9F0C93}"/>
              </a:ext>
            </a:extLst>
          </p:cNvPr>
          <p:cNvSpPr txBox="1">
            <a:spLocks/>
          </p:cNvSpPr>
          <p:nvPr/>
        </p:nvSpPr>
        <p:spPr>
          <a:xfrm>
            <a:off x="801970" y="1286873"/>
            <a:ext cx="2358524" cy="607544"/>
          </a:xfrm>
          <a:prstGeom prst="rect">
            <a:avLst/>
          </a:prstGeom>
        </p:spPr>
        <p:txBody>
          <a:bodyPr/>
          <a:lstStyle>
            <a:lvl1pPr algn="l" defTabSz="91433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bg1"/>
                </a:solidFill>
                <a:latin typeface="+mn-lt"/>
                <a:ea typeface="Verdana" panose="020B0604030504040204" pitchFamily="34" charset="0"/>
                <a:cs typeface="Segoe UI" panose="020B0502040204020203" pitchFamily="34" charset="0"/>
              </a:rPr>
              <a:t>Introduction</a:t>
            </a:r>
            <a:endParaRPr lang="en-GB" sz="2799" dirty="0">
              <a:solidFill>
                <a:schemeClr val="bg1"/>
              </a:solidFill>
              <a:latin typeface="+mn-lt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Inhaltsplatzhalter 4">
            <a:extLst>
              <a:ext uri="{FF2B5EF4-FFF2-40B4-BE49-F238E27FC236}">
                <a16:creationId xmlns:a16="http://schemas.microsoft.com/office/drawing/2014/main" id="{D4827AC6-34FB-4B4F-AA71-5A2F4155ACA3}"/>
              </a:ext>
            </a:extLst>
          </p:cNvPr>
          <p:cNvSpPr txBox="1">
            <a:spLocks/>
          </p:cNvSpPr>
          <p:nvPr/>
        </p:nvSpPr>
        <p:spPr>
          <a:xfrm>
            <a:off x="1651988" y="2096598"/>
            <a:ext cx="9465368" cy="2417072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fr-FR" sz="3000" b="1" dirty="0">
                <a:solidFill>
                  <a:schemeClr val="accent1">
                    <a:lumMod val="50000"/>
                  </a:schemeClr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 </a:t>
            </a:r>
          </a:p>
          <a:p>
            <a:pPr marL="0" indent="0" algn="just">
              <a:buNone/>
            </a:pPr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The Facial Recognition System uses a biometrics system to map facial features from a photograph and compares the info with a Database to find a match.</a:t>
            </a:r>
          </a:p>
          <a:p>
            <a:pPr marL="0" indent="0" algn="just">
              <a:buNone/>
            </a:pPr>
            <a:endParaRPr lang="en-US" sz="3000" b="1" dirty="0">
              <a:solidFill>
                <a:schemeClr val="accent1">
                  <a:lumMod val="50000"/>
                </a:schemeClr>
              </a:solidFill>
              <a:latin typeface="+mn-lt"/>
              <a:ea typeface="Lato Heavy" panose="020B0604020202020204" charset="0"/>
              <a:cs typeface="Segoe UI" panose="020B0502040204020203" pitchFamily="34" charset="0"/>
            </a:endParaRPr>
          </a:p>
        </p:txBody>
      </p:sp>
      <p:sp>
        <p:nvSpPr>
          <p:cNvPr id="30" name="Arrow: Pentagon 3">
            <a:extLst>
              <a:ext uri="{FF2B5EF4-FFF2-40B4-BE49-F238E27FC236}">
                <a16:creationId xmlns:a16="http://schemas.microsoft.com/office/drawing/2014/main" id="{530CCBC3-E2C6-474B-80FC-0BAA64AD2CF8}"/>
              </a:ext>
            </a:extLst>
          </p:cNvPr>
          <p:cNvSpPr/>
          <p:nvPr/>
        </p:nvSpPr>
        <p:spPr>
          <a:xfrm rot="5400000">
            <a:off x="988090" y="2618994"/>
            <a:ext cx="504586" cy="484985"/>
          </a:xfrm>
          <a:prstGeom prst="homePlate">
            <a:avLst>
              <a:gd name="adj" fmla="val 47301"/>
            </a:avLst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5CAA705D-C127-49F9-B242-2104DB78096B}"/>
              </a:ext>
            </a:extLst>
          </p:cNvPr>
          <p:cNvSpPr txBox="1">
            <a:spLocks/>
          </p:cNvSpPr>
          <p:nvPr/>
        </p:nvSpPr>
        <p:spPr>
          <a:xfrm>
            <a:off x="848469" y="239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base"/>
            <a:r>
              <a:rPr lang="en-US" sz="4800" b="1" u="sng" dirty="0"/>
              <a:t>What is Face Recognition Technology?</a:t>
            </a:r>
            <a:endParaRPr lang="en-US" b="1" u="sng" dirty="0"/>
          </a:p>
        </p:txBody>
      </p:sp>
      <p:sp>
        <p:nvSpPr>
          <p:cNvPr id="18" name="Arrow: Pentagon 3">
            <a:extLst>
              <a:ext uri="{FF2B5EF4-FFF2-40B4-BE49-F238E27FC236}">
                <a16:creationId xmlns:a16="http://schemas.microsoft.com/office/drawing/2014/main" id="{FAEEE6CA-6E5F-4DAB-B635-2CEC80A4CE5D}"/>
              </a:ext>
            </a:extLst>
          </p:cNvPr>
          <p:cNvSpPr/>
          <p:nvPr/>
        </p:nvSpPr>
        <p:spPr>
          <a:xfrm rot="5400000">
            <a:off x="956987" y="4271178"/>
            <a:ext cx="504586" cy="484985"/>
          </a:xfrm>
          <a:prstGeom prst="homePlate">
            <a:avLst>
              <a:gd name="adj" fmla="val 47301"/>
            </a:avLst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19" name="Inhaltsplatzhalter 4">
            <a:extLst>
              <a:ext uri="{FF2B5EF4-FFF2-40B4-BE49-F238E27FC236}">
                <a16:creationId xmlns:a16="http://schemas.microsoft.com/office/drawing/2014/main" id="{6F7F1033-DAF6-441C-8AD4-3B34EF801D27}"/>
              </a:ext>
            </a:extLst>
          </p:cNvPr>
          <p:cNvSpPr txBox="1">
            <a:spLocks/>
          </p:cNvSpPr>
          <p:nvPr/>
        </p:nvSpPr>
        <p:spPr>
          <a:xfrm>
            <a:off x="1616590" y="4154006"/>
            <a:ext cx="9465368" cy="166199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3000" b="1" dirty="0">
                <a:solidFill>
                  <a:schemeClr val="accent1">
                    <a:lumMod val="50000"/>
                  </a:schemeClr>
                </a:solidFill>
                <a:latin typeface="+mn-lt"/>
                <a:ea typeface="Lato Heavy" panose="020B0604020202020204" charset="0"/>
                <a:cs typeface="Segoe UI" panose="020B0502040204020203" pitchFamily="34" charset="0"/>
              </a:rPr>
              <a:t>It requires no physical interaction on the behalf of the user. It is accurate and can use your existing hardware infrastructure, existing cameras, and image capture devices…</a:t>
            </a:r>
          </a:p>
        </p:txBody>
      </p:sp>
    </p:spTree>
    <p:extLst>
      <p:ext uri="{BB962C8B-B14F-4D97-AF65-F5344CB8AC3E}">
        <p14:creationId xmlns:p14="http://schemas.microsoft.com/office/powerpoint/2010/main" val="4162172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6" grpId="0" animBg="1"/>
      <p:bldP spid="27" grpId="0"/>
      <p:bldP spid="28" grpId="0"/>
      <p:bldP spid="14" grpId="0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8923" y="2238069"/>
            <a:ext cx="1350287" cy="2248523"/>
          </a:xfrm>
          <a:prstGeom prst="rect">
            <a:avLst/>
          </a:prstGeom>
        </p:spPr>
      </p:pic>
      <p:sp>
        <p:nvSpPr>
          <p:cNvPr id="9" name="Parallelogram 8"/>
          <p:cNvSpPr/>
          <p:nvPr/>
        </p:nvSpPr>
        <p:spPr>
          <a:xfrm>
            <a:off x="219456" y="2238070"/>
            <a:ext cx="10212247" cy="2381860"/>
          </a:xfrm>
          <a:prstGeom prst="parallelogram">
            <a:avLst>
              <a:gd name="adj" fmla="val 25732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8" tIns="45699" rIns="91398" bIns="45699" rtlCol="0" anchor="t" anchorCtr="0"/>
          <a:lstStyle/>
          <a:p>
            <a:r>
              <a:rPr lang="en-US" sz="3000" b="1" dirty="0">
                <a:solidFill>
                  <a:schemeClr val="tx1"/>
                </a:solidFill>
              </a:rPr>
              <a:t>Changes in the acquisition environment reduce matching accuracy.</a:t>
            </a:r>
          </a:p>
          <a:p>
            <a:r>
              <a:rPr lang="en-US" sz="3000" b="1" dirty="0">
                <a:solidFill>
                  <a:schemeClr val="tx1"/>
                </a:solidFill>
              </a:rPr>
              <a:t>	Changes in physiological characteristics reduce matching accuracy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188139" y="1943237"/>
            <a:ext cx="2274883" cy="589665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Problems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6114DAE-B861-496C-9F6A-E3C1011863A8}"/>
              </a:ext>
            </a:extLst>
          </p:cNvPr>
          <p:cNvSpPr/>
          <p:nvPr/>
        </p:nvSpPr>
        <p:spPr>
          <a:xfrm>
            <a:off x="2101414" y="3605463"/>
            <a:ext cx="115029" cy="22195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913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lli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6_Kalli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7_Kalli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D74CB426DA71E4281CF627307251145" ma:contentTypeVersion="0" ma:contentTypeDescription="Create a new document." ma:contentTypeScope="" ma:versionID="094db67543ee21ab8f5ee65e40d528c5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0967b7be50301903c78f9c39c6fd9af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81FC493-9444-4BE2-BAA9-3784CA4006C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8C439B12-2B42-4A8A-8DA5-959F3EAD139E}">
  <ds:schemaRefs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terms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50F28E17-6019-4CAA-A6D5-F94B9AEC620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5081</TotalTime>
  <Words>553</Words>
  <Application>Microsoft Office PowerPoint</Application>
  <PresentationFormat>Widescreen</PresentationFormat>
  <Paragraphs>96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19</vt:i4>
      </vt:variant>
    </vt:vector>
  </HeadingPairs>
  <TitlesOfParts>
    <vt:vector size="35" baseType="lpstr">
      <vt:lpstr>El Messiri</vt:lpstr>
      <vt:lpstr>Calibri</vt:lpstr>
      <vt:lpstr>Lato Medium</vt:lpstr>
      <vt:lpstr>Wingdings</vt:lpstr>
      <vt:lpstr>Arial</vt:lpstr>
      <vt:lpstr>Arial Rounded MT Bold</vt:lpstr>
      <vt:lpstr>Ara Alharbi Syria-Alqusair</vt:lpstr>
      <vt:lpstr>Calibri Light</vt:lpstr>
      <vt:lpstr>Trebuchet MS</vt:lpstr>
      <vt:lpstr>Segoe UI</vt:lpstr>
      <vt:lpstr>Helvetica</vt:lpstr>
      <vt:lpstr>Office Theme</vt:lpstr>
      <vt:lpstr>Kalli Design</vt:lpstr>
      <vt:lpstr>6_Kalli Design</vt:lpstr>
      <vt:lpstr>Custom Design</vt:lpstr>
      <vt:lpstr>7_Kalli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Moodser Hussain</dc:creator>
  <cp:lastModifiedBy>osama irshad</cp:lastModifiedBy>
  <cp:revision>483</cp:revision>
  <dcterms:created xsi:type="dcterms:W3CDTF">2019-07-27T18:14:17Z</dcterms:created>
  <dcterms:modified xsi:type="dcterms:W3CDTF">2022-06-07T19:23:53Z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0x0101001D74CB426DA71E4281CF627307251145</vt:lpwstr>
  </property>
</Properties>
</file>